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tags/tag45.xml" ContentType="application/vnd.openxmlformats-officedocument.presentationml.tags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8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9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0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1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77" r:id="rId2"/>
    <p:sldMasterId id="2147483690" r:id="rId3"/>
    <p:sldMasterId id="2147483703" r:id="rId4"/>
    <p:sldMasterId id="2147483723" r:id="rId5"/>
    <p:sldMasterId id="2147483745" r:id="rId6"/>
    <p:sldMasterId id="2147483783" r:id="rId7"/>
    <p:sldMasterId id="2147483791" r:id="rId8"/>
    <p:sldMasterId id="2147483804" r:id="rId9"/>
    <p:sldMasterId id="2147483816" r:id="rId10"/>
    <p:sldMasterId id="2147483829" r:id="rId11"/>
    <p:sldMasterId id="2147483841" r:id="rId12"/>
    <p:sldMasterId id="2147483853" r:id="rId13"/>
    <p:sldMasterId id="2147483866" r:id="rId14"/>
    <p:sldMasterId id="2147483879" r:id="rId15"/>
    <p:sldMasterId id="2147483892" r:id="rId16"/>
    <p:sldMasterId id="2147483899" r:id="rId17"/>
    <p:sldMasterId id="2147483904" r:id="rId18"/>
    <p:sldMasterId id="2147483909" r:id="rId19"/>
    <p:sldMasterId id="2147483914" r:id="rId20"/>
    <p:sldMasterId id="2147483932" r:id="rId21"/>
    <p:sldMasterId id="2147483945" r:id="rId22"/>
  </p:sldMasterIdLst>
  <p:notesMasterIdLst>
    <p:notesMasterId r:id="rId29"/>
  </p:notesMasterIdLst>
  <p:handoutMasterIdLst>
    <p:handoutMasterId r:id="rId30"/>
  </p:handoutMasterIdLst>
  <p:sldIdLst>
    <p:sldId id="773" r:id="rId23"/>
    <p:sldId id="768" r:id="rId24"/>
    <p:sldId id="769" r:id="rId25"/>
    <p:sldId id="770" r:id="rId26"/>
    <p:sldId id="771" r:id="rId27"/>
    <p:sldId id="772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0099FF"/>
    <a:srgbClr val="C0504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94660"/>
  </p:normalViewPr>
  <p:slideViewPr>
    <p:cSldViewPr>
      <p:cViewPr varScale="1">
        <p:scale>
          <a:sx n="115" d="100"/>
          <a:sy n="115" d="100"/>
        </p:scale>
        <p:origin x="13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9228-E129-4AAC-8259-618BA5FB2A67}" type="datetimeFigureOut">
              <a:rPr lang="de-CH" smtClean="0"/>
              <a:t>19.10.2018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E8235-1FAA-4D9B-BC64-7D3001CA67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36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8F4E-B715-4B08-BBB6-8A41D20642E4}" type="datetimeFigureOut">
              <a:rPr lang="de-CH" smtClean="0"/>
              <a:t>19.10.2018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21C40-762A-4665-BBCC-74617906BF5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741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2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Master" Target="../slideMasters/slideMaster6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9.xml"/><Relationship Id="rId7" Type="http://schemas.openxmlformats.org/officeDocument/2006/relationships/oleObject" Target="../embeddings/oleObject3.bin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emf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4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6.xml"/><Relationship Id="rId7" Type="http://schemas.openxmlformats.org/officeDocument/2006/relationships/oleObject" Target="../embeddings/oleObject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852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7245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5629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322891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8067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19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96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768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3787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64486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1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93929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39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1931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8179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89093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926405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3155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587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6702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002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9068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228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7242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6561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60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897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71280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147459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4991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244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2559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87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9992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821264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2160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6402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7898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3369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44223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43554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1324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0573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1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749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44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0329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6712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1110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8205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05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81567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79748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1563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00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2695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905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0345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5121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4969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900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0086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756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85274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94646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28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5716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2955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103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1130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733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168785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1914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918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6742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8261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4997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91707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623303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6589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640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959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0140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8635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96643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600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1525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53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5719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8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00187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51027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4062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9891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537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8618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500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8231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CH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E7F2E41-15B9-4B75-8789-B393C38F062B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310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88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8740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06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06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02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129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38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4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807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1198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386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30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1374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7174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748755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2776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73730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44793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9340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081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6866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015616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3907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41370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969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9874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2728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49557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60418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704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145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142216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254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03702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1498597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29112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168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11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115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038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749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1484786"/>
            <a:ext cx="9361040" cy="2364483"/>
          </a:xfrm>
        </p:spPr>
        <p:txBody>
          <a:bodyPr anchor="t" anchorCtr="0">
            <a:noAutofit/>
          </a:bodyPr>
          <a:lstStyle>
            <a:lvl1pPr algn="l">
              <a:defRPr sz="48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384" y="6054796"/>
            <a:ext cx="9361040" cy="27381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Anlassname Bern,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136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2"/>
            <a:ext cx="12190643" cy="6858763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7" y="-1"/>
            <a:ext cx="12190644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57808"/>
            <a:ext cx="11472863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544961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2171272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2060848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169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6" y="-1"/>
            <a:ext cx="12190645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07" y="4246314"/>
            <a:ext cx="11482919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4433393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6059704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5949280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4736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8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98216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6A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Hier kann ein Zitat oder eine besonders wichtige Aussage stehen.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693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92BA-3B98-46EC-8CC2-655B8A40730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0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10096649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FD68-4532-4A3A-91CE-DD54DB5C58F7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4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anz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735" y="587536"/>
            <a:ext cx="10106091" cy="930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5" y="1628800"/>
            <a:ext cx="11249297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A7FC-4486-4455-B2AA-6312E5B4265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4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389" y="1628802"/>
            <a:ext cx="4968676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16080" y="1628802"/>
            <a:ext cx="4984080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7D7-6458-493B-B398-1D5C290CCA16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6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6162-BA9C-4638-9D4A-8A55CB9F16C5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791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dirty="0" smtClean="0"/>
              <a:t>Abschlusstext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5229201"/>
            <a:ext cx="5544616" cy="864096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1050"/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Telefon und Kontaktangaben</a:t>
            </a:r>
          </a:p>
        </p:txBody>
      </p:sp>
    </p:spTree>
    <p:extLst>
      <p:ext uri="{BB962C8B-B14F-4D97-AF65-F5344CB8AC3E}">
        <p14:creationId xmlns:p14="http://schemas.microsoft.com/office/powerpoint/2010/main" val="86760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57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947652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5446556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27356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34163058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1706796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1484786"/>
            <a:ext cx="9361040" cy="2364483"/>
          </a:xfrm>
        </p:spPr>
        <p:txBody>
          <a:bodyPr anchor="t" anchorCtr="0">
            <a:noAutofit/>
          </a:bodyPr>
          <a:lstStyle>
            <a:lvl1pPr algn="l">
              <a:defRPr sz="48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384" y="6054796"/>
            <a:ext cx="9361040" cy="27381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Anlassname Bern, Datum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5877272"/>
            <a:ext cx="1532975" cy="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4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2"/>
            <a:ext cx="12190643" cy="6858763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7" y="-1"/>
            <a:ext cx="12190644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57808"/>
            <a:ext cx="11472863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544961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2171272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2060848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783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6" y="-1"/>
            <a:ext cx="12190645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07" y="4246314"/>
            <a:ext cx="11482919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4433393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6059704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5949280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04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73284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3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6A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Hier kann ein Zitat oder eine besonders wichtige Aussage stehen.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850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89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92BA-3B98-46EC-8CC2-655B8A40730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10096649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FD68-4532-4A3A-91CE-DD54DB5C58F7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33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anz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735" y="587536"/>
            <a:ext cx="10106091" cy="930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5" y="1628800"/>
            <a:ext cx="11249297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A7FC-4486-4455-B2AA-6312E5B4265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31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389" y="1628802"/>
            <a:ext cx="4968676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16080" y="1628802"/>
            <a:ext cx="4984080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7D7-6458-493B-B398-1D5C290CCA16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6162-BA9C-4638-9D4A-8A55CB9F16C5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8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51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405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dirty="0" smtClean="0"/>
              <a:t>Abschlusstext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5229201"/>
            <a:ext cx="5544616" cy="864096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1050"/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Telefon und Kontaktangaben</a:t>
            </a:r>
          </a:p>
        </p:txBody>
      </p:sp>
    </p:spTree>
    <p:extLst>
      <p:ext uri="{BB962C8B-B14F-4D97-AF65-F5344CB8AC3E}">
        <p14:creationId xmlns:p14="http://schemas.microsoft.com/office/powerpoint/2010/main" val="211395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0066464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11" y="70024"/>
            <a:ext cx="9447759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49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1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2506390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645075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498303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2876503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5" y="1484788"/>
            <a:ext cx="9361040" cy="2364483"/>
          </a:xfrm>
        </p:spPr>
        <p:txBody>
          <a:bodyPr anchor="t" anchorCtr="0">
            <a:noAutofit/>
          </a:bodyPr>
          <a:lstStyle>
            <a:lvl1pPr algn="l">
              <a:defRPr sz="3961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385" y="6054796"/>
            <a:ext cx="9361040" cy="27381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914" cap="all" spc="92" baseline="0">
                <a:solidFill>
                  <a:srgbClr val="6A0038"/>
                </a:solidFill>
              </a:defRPr>
            </a:lvl1pPr>
            <a:lvl2pPr marL="278606" indent="0" algn="ctr">
              <a:buNone/>
              <a:defRPr sz="1219"/>
            </a:lvl2pPr>
            <a:lvl3pPr marL="557213" indent="0" algn="ctr">
              <a:buNone/>
              <a:defRPr sz="1097"/>
            </a:lvl3pPr>
            <a:lvl4pPr marL="835819" indent="0" algn="ctr">
              <a:buNone/>
              <a:defRPr sz="975"/>
            </a:lvl4pPr>
            <a:lvl5pPr marL="1114425" indent="0" algn="ctr">
              <a:buNone/>
              <a:defRPr sz="975"/>
            </a:lvl5pPr>
            <a:lvl6pPr marL="1393031" indent="0" algn="ctr">
              <a:buNone/>
              <a:defRPr sz="975"/>
            </a:lvl6pPr>
            <a:lvl7pPr marL="1671638" indent="0" algn="ctr">
              <a:buNone/>
              <a:defRPr sz="975"/>
            </a:lvl7pPr>
            <a:lvl8pPr marL="1950244" indent="0" algn="ctr">
              <a:buNone/>
              <a:defRPr sz="975"/>
            </a:lvl8pPr>
            <a:lvl9pPr marL="2228850" indent="0" algn="ctr">
              <a:buNone/>
              <a:defRPr sz="975"/>
            </a:lvl9pPr>
          </a:lstStyle>
          <a:p>
            <a:r>
              <a:rPr lang="de-CH" dirty="0" smtClean="0"/>
              <a:t>Anlassname Ort,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845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4"/>
            <a:ext cx="12190643" cy="6858763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7" y="-1"/>
            <a:ext cx="12190644" cy="6858764"/>
          </a:xfrm>
        </p:spPr>
        <p:txBody>
          <a:bodyPr anchor="ctr"/>
          <a:lstStyle>
            <a:lvl1pPr algn="ctr">
              <a:defRPr sz="671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57808"/>
            <a:ext cx="11472863" cy="2279030"/>
          </a:xfrm>
          <a:solidFill>
            <a:schemeClr val="accent2"/>
          </a:solidFill>
        </p:spPr>
        <p:txBody>
          <a:bodyPr/>
          <a:lstStyle>
            <a:lvl1pPr>
              <a:defRPr sz="304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9" y="544961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91" y="2171272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914" cap="all" spc="92" baseline="0">
                <a:solidFill>
                  <a:srgbClr val="6A0038"/>
                </a:solidFill>
              </a:defRPr>
            </a:lvl1pPr>
            <a:lvl2pPr marL="278606" indent="0" algn="ctr">
              <a:buNone/>
              <a:defRPr sz="1219"/>
            </a:lvl2pPr>
            <a:lvl3pPr marL="557213" indent="0" algn="ctr">
              <a:buNone/>
              <a:defRPr sz="1097"/>
            </a:lvl3pPr>
            <a:lvl4pPr marL="835819" indent="0" algn="ctr">
              <a:buNone/>
              <a:defRPr sz="975"/>
            </a:lvl4pPr>
            <a:lvl5pPr marL="1114425" indent="0" algn="ctr">
              <a:buNone/>
              <a:defRPr sz="975"/>
            </a:lvl5pPr>
            <a:lvl6pPr marL="1393031" indent="0" algn="ctr">
              <a:buNone/>
              <a:defRPr sz="975"/>
            </a:lvl6pPr>
            <a:lvl7pPr marL="1671638" indent="0" algn="ctr">
              <a:buNone/>
              <a:defRPr sz="975"/>
            </a:lvl7pPr>
            <a:lvl8pPr marL="1950244" indent="0" algn="ctr">
              <a:buNone/>
              <a:defRPr sz="975"/>
            </a:lvl8pPr>
            <a:lvl9pPr marL="2228850" indent="0" algn="ctr">
              <a:buNone/>
              <a:defRPr sz="975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5606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669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6" y="-1"/>
            <a:ext cx="12190645" cy="6858764"/>
          </a:xfrm>
        </p:spPr>
        <p:txBody>
          <a:bodyPr anchor="ctr"/>
          <a:lstStyle>
            <a:lvl1pPr algn="ctr">
              <a:defRPr sz="671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09" y="4246314"/>
            <a:ext cx="11482919" cy="2279030"/>
          </a:xfrm>
          <a:solidFill>
            <a:schemeClr val="accent2"/>
          </a:solidFill>
        </p:spPr>
        <p:txBody>
          <a:bodyPr/>
          <a:lstStyle>
            <a:lvl1pPr>
              <a:defRPr sz="304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9" y="4433393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91" y="6059704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914" cap="all" spc="92" baseline="0">
                <a:solidFill>
                  <a:srgbClr val="6A0038"/>
                </a:solidFill>
              </a:defRPr>
            </a:lvl1pPr>
            <a:lvl2pPr marL="278606" indent="0" algn="ctr">
              <a:buNone/>
              <a:defRPr sz="1219"/>
            </a:lvl2pPr>
            <a:lvl3pPr marL="557213" indent="0" algn="ctr">
              <a:buNone/>
              <a:defRPr sz="1097"/>
            </a:lvl3pPr>
            <a:lvl4pPr marL="835819" indent="0" algn="ctr">
              <a:buNone/>
              <a:defRPr sz="975"/>
            </a:lvl4pPr>
            <a:lvl5pPr marL="1114425" indent="0" algn="ctr">
              <a:buNone/>
              <a:defRPr sz="975"/>
            </a:lvl5pPr>
            <a:lvl6pPr marL="1393031" indent="0" algn="ctr">
              <a:buNone/>
              <a:defRPr sz="975"/>
            </a:lvl6pPr>
            <a:lvl7pPr marL="1671638" indent="0" algn="ctr">
              <a:buNone/>
              <a:defRPr sz="975"/>
            </a:lvl7pPr>
            <a:lvl8pPr marL="1950244" indent="0" algn="ctr">
              <a:buNone/>
              <a:defRPr sz="975"/>
            </a:lvl8pPr>
            <a:lvl9pPr marL="2228850" indent="0" algn="ctr">
              <a:buNone/>
              <a:defRPr sz="975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57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5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6348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69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6A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5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2742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Hier kann ein Zitat oder eine besonders wichtige Aussage stehen.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90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68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10096649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0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anz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735" y="587536"/>
            <a:ext cx="10106091" cy="930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5" y="1628800"/>
            <a:ext cx="11249297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2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390" y="1628804"/>
            <a:ext cx="4968676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16081" y="1628804"/>
            <a:ext cx="4984080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7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90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5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dirty="0" smtClean="0"/>
              <a:t>Abschlusstext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5" y="5229201"/>
            <a:ext cx="5544617" cy="864096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854"/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Telefon und Kontaktangaben</a:t>
            </a:r>
          </a:p>
        </p:txBody>
      </p:sp>
      <p:sp>
        <p:nvSpPr>
          <p:cNvPr id="6" name="Rechteck 5"/>
          <p:cNvSpPr/>
          <p:nvPr/>
        </p:nvSpPr>
        <p:spPr>
          <a:xfrm>
            <a:off x="551386" y="6013985"/>
            <a:ext cx="811441" cy="223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54" b="1" dirty="0" smtClean="0">
                <a:solidFill>
                  <a:prstClr val="black"/>
                </a:solidFill>
              </a:rPr>
              <a:t>www.xxx.ch</a:t>
            </a:r>
            <a:endParaRPr lang="de-CH" sz="854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957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think-cell Slide" r:id="rId5" imgW="245" imgH="244" progId="TCLayout.ActiveDocument.1">
                  <p:embed/>
                </p:oleObj>
              </mc:Choice>
              <mc:Fallback>
                <p:oleObj name="think-cell Slide" r:id="rId5" imgW="245" imgH="2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7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12613" y="2626218"/>
            <a:ext cx="11397297" cy="1605568"/>
          </a:xfrm>
        </p:spPr>
        <p:txBody>
          <a:bodyPr vert="horz" wrap="square" anchor="ctr" anchorCtr="0">
            <a:spAutoFit/>
          </a:bodyPr>
          <a:lstStyle>
            <a:lvl1pPr>
              <a:spcBef>
                <a:spcPts val="1296"/>
              </a:spcBef>
              <a:defRPr sz="1350"/>
            </a:lvl1pPr>
            <a:lvl2pPr>
              <a:spcBef>
                <a:spcPts val="1296"/>
              </a:spcBef>
              <a:buClrTx/>
              <a:defRPr sz="1350" b="1"/>
            </a:lvl2pPr>
            <a:lvl3pPr marL="70200" indent="-128588">
              <a:spcBef>
                <a:spcPts val="1296"/>
              </a:spcBef>
              <a:buClrTx/>
              <a:buFont typeface="Wingdings" charset="2"/>
              <a:buChar char="§"/>
              <a:defRPr sz="1350"/>
            </a:lvl3pPr>
            <a:lvl4pPr marL="275400" indent="-128588">
              <a:spcBef>
                <a:spcPts val="450"/>
              </a:spcBef>
              <a:buClrTx/>
              <a:buFont typeface="Arial"/>
              <a:buChar char="•"/>
              <a:defRPr sz="1350"/>
            </a:lvl4pPr>
            <a:lvl5pPr marL="429300" indent="-128588">
              <a:spcBef>
                <a:spcPts val="0"/>
              </a:spcBef>
              <a:buClrTx/>
              <a:buFont typeface="Symbol" charset="2"/>
              <a:buChar char="-"/>
              <a:defRPr sz="135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1" y="1104866"/>
            <a:ext cx="9447759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512611" y="1412876"/>
            <a:ext cx="11398036" cy="4608412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11" y="70024"/>
            <a:ext cx="9447759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1" y="1104866"/>
            <a:ext cx="9447759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11" y="70024"/>
            <a:ext cx="9447759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2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grpSp>
        <p:nvGrpSpPr>
          <p:cNvPr id="89" name="Gruppieren 88"/>
          <p:cNvGrpSpPr/>
          <p:nvPr userDrawn="1"/>
        </p:nvGrpSpPr>
        <p:grpSpPr>
          <a:xfrm>
            <a:off x="512609" y="1155572"/>
            <a:ext cx="10989531" cy="5369772"/>
            <a:chOff x="1314201" y="1155572"/>
            <a:chExt cx="7067986" cy="4993955"/>
          </a:xfrm>
        </p:grpSpPr>
        <p:sp>
          <p:nvSpPr>
            <p:cNvPr id="90" name="Titel 1"/>
            <p:cNvSpPr txBox="1">
              <a:spLocks/>
            </p:cNvSpPr>
            <p:nvPr/>
          </p:nvSpPr>
          <p:spPr>
            <a:xfrm>
              <a:off x="1314203" y="1155582"/>
              <a:ext cx="1367997" cy="3305554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900" b="1" dirty="0" smtClean="0">
                  <a:solidFill>
                    <a:srgbClr val="E30045"/>
                  </a:solidFill>
                  <a:latin typeface="Arial"/>
                  <a:cs typeface="Arial"/>
                </a:rPr>
                <a:t>Key </a:t>
              </a:r>
              <a:r>
                <a:rPr lang="de-DE" sz="900" b="1" dirty="0" err="1" smtClean="0">
                  <a:solidFill>
                    <a:srgbClr val="E30045"/>
                  </a:solidFill>
                  <a:latin typeface="Arial"/>
                  <a:cs typeface="Arial"/>
                </a:rPr>
                <a:t>partners</a:t>
              </a:r>
              <a:endParaRPr lang="de-DE" sz="900" b="1" dirty="0" smtClean="0">
                <a:solidFill>
                  <a:srgbClr val="E30045"/>
                </a:solidFill>
                <a:latin typeface="Arial"/>
                <a:cs typeface="Arial"/>
              </a:endParaRPr>
            </a:p>
            <a:p>
              <a:endParaRPr lang="de-DE" sz="900" dirty="0" smtClean="0">
                <a:solidFill>
                  <a:srgbClr val="E30045"/>
                </a:solidFill>
                <a:latin typeface="Arial"/>
                <a:cs typeface="Arial"/>
              </a:endParaRPr>
            </a:p>
            <a:p>
              <a:endParaRPr lang="de-DE" sz="750" dirty="0">
                <a:solidFill>
                  <a:srgbClr val="E30045"/>
                </a:solidFill>
                <a:latin typeface="Arial"/>
                <a:cs typeface="Arial"/>
              </a:endParaRPr>
            </a:p>
            <a:p>
              <a:pPr marL="69056" indent="-69056" algn="l"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E30045"/>
                  </a:solidFill>
                  <a:latin typeface="Arial"/>
                  <a:cs typeface="Arial"/>
                </a:rPr>
                <a:t>Text</a:t>
              </a:r>
              <a:endParaRPr lang="de-DE" sz="750" dirty="0">
                <a:solidFill>
                  <a:srgbClr val="E30045"/>
                </a:solidFill>
                <a:latin typeface="Arial"/>
                <a:cs typeface="Arial"/>
              </a:endParaRPr>
            </a:p>
          </p:txBody>
        </p:sp>
        <p:sp>
          <p:nvSpPr>
            <p:cNvPr id="91" name="Titel 1"/>
            <p:cNvSpPr txBox="1">
              <a:spLocks/>
            </p:cNvSpPr>
            <p:nvPr/>
          </p:nvSpPr>
          <p:spPr>
            <a:xfrm>
              <a:off x="2739199" y="1155582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>
                  <a:solidFill>
                    <a:srgbClr val="7F7F7F"/>
                  </a:solidFill>
                  <a:cs typeface="Arial"/>
                </a:rPr>
                <a:t>Key </a:t>
              </a: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activities</a:t>
              </a:r>
              <a:endParaRPr lang="de-DE" sz="900" b="1" dirty="0" smtClean="0">
                <a:solidFill>
                  <a:srgbClr val="7F7F7F"/>
                </a:solidFill>
                <a:cs typeface="Arial"/>
              </a:endParaRPr>
            </a:p>
            <a:p>
              <a:pPr defTabSz="685800">
                <a:spcBef>
                  <a:spcPts val="0"/>
                </a:spcBef>
              </a:pP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92" name="Titel 1"/>
            <p:cNvSpPr txBox="1">
              <a:spLocks/>
            </p:cNvSpPr>
            <p:nvPr/>
          </p:nvSpPr>
          <p:spPr>
            <a:xfrm>
              <a:off x="2739199" y="2841136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    Key </a:t>
              </a: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resources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39" name="Titel 1"/>
            <p:cNvSpPr txBox="1">
              <a:spLocks/>
            </p:cNvSpPr>
            <p:nvPr/>
          </p:nvSpPr>
          <p:spPr>
            <a:xfrm>
              <a:off x="4164196" y="1155572"/>
              <a:ext cx="1367997" cy="3305554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Value </a:t>
              </a:r>
            </a:p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Proposition</a:t>
              </a:r>
            </a:p>
            <a:p>
              <a:pPr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43" name="Titel 1"/>
            <p:cNvSpPr txBox="1">
              <a:spLocks/>
            </p:cNvSpPr>
            <p:nvPr/>
          </p:nvSpPr>
          <p:spPr>
            <a:xfrm>
              <a:off x="5589193" y="1155601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Costumer</a:t>
              </a: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 </a:t>
              </a: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relationships</a:t>
              </a:r>
              <a:endParaRPr lang="de-DE" sz="6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48" name="Titel 1"/>
            <p:cNvSpPr txBox="1">
              <a:spLocks/>
            </p:cNvSpPr>
            <p:nvPr/>
          </p:nvSpPr>
          <p:spPr>
            <a:xfrm>
              <a:off x="5589193" y="2841155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Channels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49" name="Titel 1"/>
            <p:cNvSpPr txBox="1">
              <a:spLocks/>
            </p:cNvSpPr>
            <p:nvPr/>
          </p:nvSpPr>
          <p:spPr>
            <a:xfrm>
              <a:off x="7014190" y="1155572"/>
              <a:ext cx="1367997" cy="3305553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Costumer</a:t>
              </a: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 </a:t>
              </a:r>
            </a:p>
            <a:p>
              <a:pPr defTabSz="685800">
                <a:spcBef>
                  <a:spcPts val="0"/>
                </a:spcBef>
              </a:pP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segments</a:t>
              </a:r>
              <a:endParaRPr lang="de-DE" sz="6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50" name="Titel 1"/>
            <p:cNvSpPr txBox="1">
              <a:spLocks/>
            </p:cNvSpPr>
            <p:nvPr/>
          </p:nvSpPr>
          <p:spPr>
            <a:xfrm>
              <a:off x="1314201" y="4529509"/>
              <a:ext cx="3505103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406004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	Key </a:t>
              </a:r>
              <a:r>
                <a:rPr lang="de-DE" sz="900" b="1" dirty="0" err="1">
                  <a:solidFill>
                    <a:srgbClr val="7F7F7F"/>
                  </a:solidFill>
                  <a:cs typeface="Arial"/>
                </a:rPr>
                <a:t>partners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51" name="Titel 1"/>
            <p:cNvSpPr txBox="1">
              <a:spLocks/>
            </p:cNvSpPr>
            <p:nvPr/>
          </p:nvSpPr>
          <p:spPr>
            <a:xfrm>
              <a:off x="4878354" y="4529537"/>
              <a:ext cx="3503833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406004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	Key </a:t>
              </a:r>
              <a:r>
                <a:rPr lang="de-DE" sz="900" b="1" dirty="0" err="1">
                  <a:solidFill>
                    <a:srgbClr val="7F7F7F"/>
                  </a:solidFill>
                  <a:cs typeface="Arial"/>
                </a:rPr>
                <a:t>partners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</p:grpSp>
      <p:pic>
        <p:nvPicPr>
          <p:cNvPr id="152" name="Picture 13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35" y="1165798"/>
            <a:ext cx="549764" cy="5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4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32" y="1196306"/>
            <a:ext cx="496961" cy="4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5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2996952"/>
            <a:ext cx="487643" cy="4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6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5" y="1177480"/>
            <a:ext cx="546657" cy="4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7"/>
          <p:cNvPicPr>
            <a:picLocks noChangeAspect="1"/>
          </p:cNvPicPr>
          <p:nvPr userDrawn="1"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/>
          <a:stretch>
            <a:fillRect/>
          </a:stretch>
        </p:blipFill>
        <p:spPr bwMode="auto">
          <a:xfrm>
            <a:off x="6147633" y="4838076"/>
            <a:ext cx="442607" cy="4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8"/>
          <p:cNvPicPr>
            <a:picLocks noChangeAspect="1"/>
          </p:cNvPicPr>
          <p:nvPr userDrawn="1"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"/>
          <a:stretch>
            <a:fillRect/>
          </a:stretch>
        </p:blipFill>
        <p:spPr bwMode="auto">
          <a:xfrm>
            <a:off x="2691413" y="2996955"/>
            <a:ext cx="657207" cy="4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9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124744"/>
            <a:ext cx="749993" cy="5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0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1" y="1164368"/>
            <a:ext cx="469007" cy="3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21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r="6839"/>
          <a:stretch>
            <a:fillRect/>
          </a:stretch>
        </p:blipFill>
        <p:spPr bwMode="auto">
          <a:xfrm>
            <a:off x="531368" y="4826734"/>
            <a:ext cx="523363" cy="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8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637149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24" name="AutoShape 249"/>
          <p:cNvCxnSpPr>
            <a:cxnSpLocks noChangeShapeType="1"/>
          </p:cNvCxnSpPr>
          <p:nvPr userDrawn="1">
            <p:custDataLst>
              <p:tags r:id="rId4"/>
            </p:custDataLst>
          </p:nvPr>
        </p:nvCxnSpPr>
        <p:spPr bwMode="gray">
          <a:xfrm>
            <a:off x="637149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Inhaltsplatzhalter 3"/>
          <p:cNvSpPr>
            <a:spLocks noGrp="1"/>
          </p:cNvSpPr>
          <p:nvPr>
            <p:ph sz="quarter" idx="21"/>
          </p:nvPr>
        </p:nvSpPr>
        <p:spPr>
          <a:xfrm>
            <a:off x="637149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637149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5" name="Inhaltsplatzhalter 3"/>
          <p:cNvSpPr>
            <a:spLocks noGrp="1"/>
          </p:cNvSpPr>
          <p:nvPr>
            <p:ph sz="quarter" idx="21"/>
          </p:nvPr>
        </p:nvSpPr>
        <p:spPr>
          <a:xfrm>
            <a:off x="637149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9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637149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7"/>
            <a:ext cx="5538463" cy="2952477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24" name="AutoShape 249"/>
          <p:cNvCxnSpPr>
            <a:cxnSpLocks noChangeShapeType="1"/>
          </p:cNvCxnSpPr>
          <p:nvPr userDrawn="1">
            <p:custDataLst>
              <p:tags r:id="rId4"/>
            </p:custDataLst>
          </p:nvPr>
        </p:nvCxnSpPr>
        <p:spPr bwMode="gray">
          <a:xfrm>
            <a:off x="637149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Inhaltsplatzhalter 3"/>
          <p:cNvSpPr>
            <a:spLocks noGrp="1"/>
          </p:cNvSpPr>
          <p:nvPr>
            <p:ph sz="quarter" idx="21"/>
          </p:nvPr>
        </p:nvSpPr>
        <p:spPr>
          <a:xfrm>
            <a:off x="6371490" y="1844674"/>
            <a:ext cx="5538463" cy="2952478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quarter" idx="24"/>
          </p:nvPr>
        </p:nvSpPr>
        <p:spPr>
          <a:xfrm>
            <a:off x="512610" y="4797152"/>
            <a:ext cx="5538463" cy="1440136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Inhaltsplatzhalter 3"/>
          <p:cNvSpPr>
            <a:spLocks noGrp="1"/>
          </p:cNvSpPr>
          <p:nvPr>
            <p:ph sz="quarter" idx="25"/>
          </p:nvPr>
        </p:nvSpPr>
        <p:spPr>
          <a:xfrm>
            <a:off x="6371490" y="4797152"/>
            <a:ext cx="5538463" cy="1440136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1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1139734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0" y="1803807"/>
            <a:ext cx="113973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7"/>
            <a:ext cx="11397343" cy="3024485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quarter" idx="24"/>
          </p:nvPr>
        </p:nvSpPr>
        <p:spPr>
          <a:xfrm>
            <a:off x="512611" y="4869160"/>
            <a:ext cx="11395939" cy="1368128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3" y="1402554"/>
            <a:ext cx="8596647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3" y="1803807"/>
            <a:ext cx="85966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3" y="1844674"/>
            <a:ext cx="8596647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20" name="Inhaltsplatzhalter 3"/>
          <p:cNvSpPr>
            <a:spLocks noGrp="1"/>
          </p:cNvSpPr>
          <p:nvPr>
            <p:ph sz="quarter" idx="24"/>
          </p:nvPr>
        </p:nvSpPr>
        <p:spPr>
          <a:xfrm>
            <a:off x="9197884" y="1402554"/>
            <a:ext cx="2712069" cy="4834737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5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/>
          <p:cNvSpPr>
            <a:spLocks noGrp="1" noChangeArrowheads="1"/>
          </p:cNvSpPr>
          <p:nvPr>
            <p:ph type="title" hasCustomPrompt="1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Farbschema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512611" y="1268760"/>
            <a:ext cx="110769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(242/242/242)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659827" y="1268760"/>
            <a:ext cx="1107692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(229/229/229)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2807043" y="1268760"/>
            <a:ext cx="1107692" cy="20882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(217/217/217)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3954259" y="1268760"/>
            <a:ext cx="1107692" cy="20882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(194/194/194)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5101475" y="1268760"/>
            <a:ext cx="1107692" cy="20882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(166/166/166)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6248691" y="1268760"/>
            <a:ext cx="1107692" cy="20882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(127/127/127)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7395907" y="1268760"/>
            <a:ext cx="1107692" cy="2088232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(89/89/89)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543123" y="1268760"/>
            <a:ext cx="1107692" cy="2088232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(54/54/54)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9690339" y="1268760"/>
            <a:ext cx="1107692" cy="20882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(38/38/38)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10837554" y="1268760"/>
            <a:ext cx="1107692" cy="2088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(0/0/0)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512611" y="3789040"/>
            <a:ext cx="1107692" cy="2088232"/>
          </a:xfrm>
          <a:prstGeom prst="rect">
            <a:avLst/>
          </a:prstGeom>
          <a:solidFill>
            <a:srgbClr val="FF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(255/224/205)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 userDrawn="1"/>
        </p:nvSpPr>
        <p:spPr>
          <a:xfrm>
            <a:off x="1655906" y="3789040"/>
            <a:ext cx="1107692" cy="2088232"/>
          </a:xfrm>
          <a:prstGeom prst="rect">
            <a:avLst/>
          </a:prstGeom>
          <a:solidFill>
            <a:srgbClr val="FF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(255/205/175)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2799201" y="3789040"/>
            <a:ext cx="1107692" cy="2088232"/>
          </a:xfrm>
          <a:prstGeom prst="rect">
            <a:avLst/>
          </a:prstGeom>
          <a:solidFill>
            <a:srgbClr val="FF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(255/187/163)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3942495" y="3789040"/>
            <a:ext cx="1107692" cy="2088232"/>
          </a:xfrm>
          <a:prstGeom prst="rect">
            <a:avLst/>
          </a:prstGeom>
          <a:solidFill>
            <a:srgbClr val="FFB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(255/183/242)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 userDrawn="1"/>
        </p:nvSpPr>
        <p:spPr>
          <a:xfrm>
            <a:off x="5085791" y="3789040"/>
            <a:ext cx="1107692" cy="2088232"/>
          </a:xfrm>
          <a:prstGeom prst="rect">
            <a:avLst/>
          </a:prstGeom>
          <a:solidFill>
            <a:srgbClr val="FF9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(255/151/87)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6229085" y="3789040"/>
            <a:ext cx="1107692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(255/99/7)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BKW Farbe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7372379" y="3789040"/>
            <a:ext cx="1107692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(250/67/0)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 userDrawn="1"/>
        </p:nvSpPr>
        <p:spPr>
          <a:xfrm>
            <a:off x="8515675" y="3789040"/>
            <a:ext cx="1107692" cy="2088232"/>
          </a:xfrm>
          <a:prstGeom prst="rect">
            <a:avLst/>
          </a:prstGeom>
          <a:solidFill>
            <a:srgbClr val="D03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(208/54/0)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9658970" y="3789040"/>
            <a:ext cx="1107692" cy="2088232"/>
          </a:xfrm>
          <a:prstGeom prst="rect">
            <a:avLst/>
          </a:prstGeom>
          <a:solidFill>
            <a:srgbClr val="A22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(162/42/0)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10802261" y="3789040"/>
            <a:ext cx="1107692" cy="2088232"/>
          </a:xfrm>
          <a:prstGeom prst="rect">
            <a:avLst/>
          </a:prstGeom>
          <a:solidFill>
            <a:srgbClr val="601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(96/25/0)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6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>
          <a:xfrm>
            <a:off x="569384" y="435674"/>
            <a:ext cx="108373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lang="de-CH" sz="3000" dirty="0" smtClean="0">
                <a:solidFill>
                  <a:srgbClr val="0080C6"/>
                </a:solidFill>
                <a:latin typeface="Klint Pro"/>
                <a:cs typeface="Klint Pro"/>
              </a:rPr>
              <a:t>Agenda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4" name="Rechteck 33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6" name="Textfeld 35"/>
          <p:cNvSpPr txBox="1"/>
          <p:nvPr userDrawn="1"/>
        </p:nvSpPr>
        <p:spPr>
          <a:xfrm>
            <a:off x="-4064000" y="0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Agenda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Bitte bestehende Inhalte überschreiben.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8939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-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2479675"/>
            <a:ext cx="10837333" cy="28305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000" b="0" i="0">
                <a:solidFill>
                  <a:schemeClr val="accent4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err="1" smtClean="0"/>
              <a:t>Themenslide</a:t>
            </a:r>
            <a:r>
              <a:rPr lang="de-CH" dirty="0" smtClean="0"/>
              <a:t> Titel</a:t>
            </a:r>
          </a:p>
          <a:p>
            <a:pPr lvl="0"/>
            <a:r>
              <a:rPr lang="de-CH" dirty="0" smtClean="0"/>
              <a:t>Untertitel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-4064000" y="1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Themen-Slide um ein neues Kapitel in der Präsentation anzufangen.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37786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428626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3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Folientitel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54567" y="1445668"/>
            <a:ext cx="8623300" cy="19270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Lauftext </a:t>
            </a: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r>
              <a:rPr lang="de-CH" dirty="0" smtClean="0"/>
              <a:t>, </a:t>
            </a:r>
            <a:r>
              <a:rPr lang="de-CH" dirty="0" err="1" smtClean="0"/>
              <a:t>consetetur</a:t>
            </a:r>
            <a:r>
              <a:rPr lang="de-CH" dirty="0" smtClean="0"/>
              <a:t> </a:t>
            </a:r>
            <a:r>
              <a:rPr lang="de-CH" dirty="0" err="1" smtClean="0"/>
              <a:t>sadipscing</a:t>
            </a:r>
            <a:r>
              <a:rPr lang="de-CH" dirty="0" smtClean="0"/>
              <a:t> </a:t>
            </a:r>
            <a:r>
              <a:rPr lang="de-CH" dirty="0" err="1" smtClean="0"/>
              <a:t>elitr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nonumy</a:t>
            </a:r>
            <a:r>
              <a:rPr lang="de-CH" dirty="0" smtClean="0"/>
              <a:t> </a:t>
            </a:r>
            <a:r>
              <a:rPr lang="de-CH" dirty="0" err="1" smtClean="0"/>
              <a:t>eirmod</a:t>
            </a:r>
            <a:r>
              <a:rPr lang="de-CH" dirty="0" smtClean="0"/>
              <a:t> </a:t>
            </a:r>
            <a:r>
              <a:rPr lang="de-CH" dirty="0" err="1" smtClean="0"/>
              <a:t>tempor</a:t>
            </a:r>
            <a:r>
              <a:rPr lang="de-CH" dirty="0" smtClean="0"/>
              <a:t> </a:t>
            </a:r>
            <a:r>
              <a:rPr lang="de-CH" dirty="0" err="1" smtClean="0"/>
              <a:t>invidunt</a:t>
            </a:r>
            <a:r>
              <a:rPr lang="de-CH" dirty="0" smtClean="0"/>
              <a:t> </a:t>
            </a:r>
            <a:r>
              <a:rPr lang="de-CH" dirty="0" err="1" smtClean="0"/>
              <a:t>ut</a:t>
            </a:r>
            <a:r>
              <a:rPr lang="de-CH" dirty="0" smtClean="0"/>
              <a:t> </a:t>
            </a:r>
            <a:r>
              <a:rPr lang="de-CH" dirty="0" err="1" smtClean="0"/>
              <a:t>labore</a:t>
            </a:r>
            <a:r>
              <a:rPr lang="de-CH" dirty="0" smtClean="0"/>
              <a:t> et </a:t>
            </a:r>
            <a:r>
              <a:rPr lang="de-CH" dirty="0" err="1" smtClean="0"/>
              <a:t>dolore</a:t>
            </a:r>
            <a:r>
              <a:rPr lang="de-CH" dirty="0" smtClean="0"/>
              <a:t> magna </a:t>
            </a:r>
            <a:r>
              <a:rPr lang="de-CH" dirty="0" err="1" smtClean="0"/>
              <a:t>aliquyam</a:t>
            </a:r>
            <a:r>
              <a:rPr lang="de-CH" dirty="0" smtClean="0"/>
              <a:t> </a:t>
            </a:r>
            <a:r>
              <a:rPr lang="de-CH" dirty="0" err="1" smtClean="0"/>
              <a:t>erat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voluptua</a:t>
            </a:r>
            <a:r>
              <a:rPr lang="de-CH" dirty="0" smtClean="0"/>
              <a:t>.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vero</a:t>
            </a:r>
            <a:r>
              <a:rPr lang="de-CH" dirty="0" smtClean="0"/>
              <a:t> </a:t>
            </a:r>
            <a:r>
              <a:rPr lang="de-CH" dirty="0" err="1" smtClean="0"/>
              <a:t>eos</a:t>
            </a:r>
            <a:r>
              <a:rPr lang="de-CH" dirty="0" smtClean="0"/>
              <a:t> et </a:t>
            </a:r>
            <a:r>
              <a:rPr lang="de-CH" dirty="0" err="1" smtClean="0"/>
              <a:t>accusam</a:t>
            </a:r>
            <a:r>
              <a:rPr lang="de-CH" dirty="0" smtClean="0"/>
              <a:t> et </a:t>
            </a:r>
            <a:r>
              <a:rPr lang="de-CH" dirty="0" err="1" smtClean="0"/>
              <a:t>justo</a:t>
            </a:r>
            <a:r>
              <a:rPr lang="de-CH" dirty="0" smtClean="0"/>
              <a:t> </a:t>
            </a:r>
            <a:r>
              <a:rPr lang="de-CH" dirty="0" err="1" smtClean="0"/>
              <a:t>duo</a:t>
            </a:r>
            <a:r>
              <a:rPr lang="de-CH" dirty="0" smtClean="0"/>
              <a:t> </a:t>
            </a:r>
            <a:r>
              <a:rPr lang="de-CH" dirty="0" err="1" smtClean="0"/>
              <a:t>dolores</a:t>
            </a:r>
            <a:r>
              <a:rPr lang="de-CH" dirty="0" smtClean="0"/>
              <a:t> et </a:t>
            </a:r>
            <a:r>
              <a:rPr lang="de-CH" dirty="0" err="1" smtClean="0"/>
              <a:t>ea</a:t>
            </a:r>
            <a:r>
              <a:rPr lang="de-CH" dirty="0" smtClean="0"/>
              <a:t> </a:t>
            </a:r>
            <a:r>
              <a:rPr lang="de-CH" dirty="0" err="1" smtClean="0"/>
              <a:t>rebum</a:t>
            </a:r>
            <a:r>
              <a:rPr lang="de-CH" dirty="0" smtClean="0"/>
              <a:t>. Stet </a:t>
            </a:r>
            <a:r>
              <a:rPr lang="de-CH" dirty="0" err="1" smtClean="0"/>
              <a:t>clita</a:t>
            </a:r>
            <a:r>
              <a:rPr lang="de-CH" dirty="0" smtClean="0"/>
              <a:t> </a:t>
            </a:r>
            <a:r>
              <a:rPr lang="de-CH" dirty="0" err="1" smtClean="0"/>
              <a:t>kasd</a:t>
            </a:r>
            <a:r>
              <a:rPr lang="de-CH" dirty="0" smtClean="0"/>
              <a:t> </a:t>
            </a:r>
            <a:r>
              <a:rPr lang="de-CH" dirty="0" err="1" smtClean="0"/>
              <a:t>gubergren</a:t>
            </a:r>
            <a:r>
              <a:rPr lang="de-CH" dirty="0" smtClean="0"/>
              <a:t>, </a:t>
            </a:r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sea</a:t>
            </a:r>
            <a:r>
              <a:rPr lang="de-CH" dirty="0" smtClean="0"/>
              <a:t> </a:t>
            </a:r>
            <a:r>
              <a:rPr lang="de-CH" dirty="0" err="1" smtClean="0"/>
              <a:t>takimata</a:t>
            </a:r>
            <a:r>
              <a:rPr lang="de-CH" dirty="0" smtClean="0"/>
              <a:t> sanctus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r>
              <a:rPr lang="de-CH" dirty="0" smtClean="0"/>
              <a:t>.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54567" y="3603936"/>
            <a:ext cx="8623299" cy="1630804"/>
          </a:xfrm>
          <a:prstGeom prst="rect">
            <a:avLst/>
          </a:prstGeom>
        </p:spPr>
        <p:txBody>
          <a:bodyPr vert="horz" lIns="0" tIns="0" rIns="0" bIns="0"/>
          <a:lstStyle>
            <a:lvl1pPr marL="177800" indent="-1778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–"/>
              <a:defRPr sz="1800">
                <a:latin typeface="Klint Pro"/>
              </a:defRPr>
            </a:lvl1pPr>
            <a:lvl2pPr marL="538163" indent="-1778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–"/>
              <a:defRPr sz="1800">
                <a:latin typeface="Klint Pro"/>
              </a:defRPr>
            </a:lvl2pPr>
            <a:lvl3pPr marL="898525" indent="-18415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–"/>
              <a:defRPr sz="1800">
                <a:latin typeface="Klint Pro"/>
              </a:defRPr>
            </a:lvl3pPr>
          </a:lstStyle>
          <a:p>
            <a:pPr lvl="0"/>
            <a:r>
              <a:rPr lang="de-CH" dirty="0" smtClean="0"/>
              <a:t>Listenelement erste Ebene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0" name="Textfeld 29"/>
          <p:cNvSpPr txBox="1"/>
          <p:nvPr userDrawn="1"/>
        </p:nvSpPr>
        <p:spPr>
          <a:xfrm>
            <a:off x="-4064000" y="1"/>
            <a:ext cx="351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Text-Slide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Mit oder ohne Liste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-4022644" y="3390885"/>
            <a:ext cx="3475567" cy="833663"/>
          </a:xfrm>
          <a:prstGeom prst="rect">
            <a:avLst/>
          </a:prstGeom>
          <a:solidFill>
            <a:schemeClr val="accent2"/>
          </a:solidFill>
        </p:spPr>
        <p:txBody>
          <a:bodyPr vert="horz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1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3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2" name="Textfeld 31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312082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3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441325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3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Diagramm Titel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1"/>
          </p:nvPr>
        </p:nvSpPr>
        <p:spPr>
          <a:xfrm>
            <a:off x="569384" y="1441451"/>
            <a:ext cx="10837333" cy="42670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lang="de-CH" sz="1800" b="0" kern="1200" baseline="0" dirty="0" err="1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dirty="0" smtClean="0"/>
              <a:t>Diagramm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-4064000" y="1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Diagramm Slide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Bitte keine Effekte wie Schatten, Glanz oder 3D verwenden.</a:t>
            </a:r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61108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mit Text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441325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rgbClr val="0080C6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Bild mit Text </a:t>
            </a:r>
          </a:p>
          <a:p>
            <a:pPr lvl="0"/>
            <a:r>
              <a:rPr lang="de-CH" dirty="0" smtClean="0"/>
              <a:t>Querformat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4" y="5540375"/>
            <a:ext cx="9158817" cy="5132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Bildbeschrieb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588434" y="1441451"/>
            <a:ext cx="11029951" cy="3959225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-4064000" y="1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Slide mit Bild im Querformat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221710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mit Text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441325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rgbClr val="0080C6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Bild mit Text </a:t>
            </a:r>
          </a:p>
          <a:p>
            <a:pPr lvl="0"/>
            <a:r>
              <a:rPr lang="de-CH" dirty="0" smtClean="0"/>
              <a:t>Hochformat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0451" y="1441450"/>
            <a:ext cx="5477933" cy="39798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Bildbeschrieb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588434" y="1441450"/>
            <a:ext cx="5381380" cy="4702575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-4064000" y="1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Slide mit Bild im Hochformat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27382952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-Slid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446212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 baseline="0">
                <a:solidFill>
                  <a:srgbClr val="0080C6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Grafik-Slide Titel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4" y="1446336"/>
            <a:ext cx="8623300" cy="8396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Lauftext </a:t>
            </a: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r>
              <a:rPr lang="de-CH" dirty="0" smtClean="0"/>
              <a:t>, </a:t>
            </a:r>
            <a:r>
              <a:rPr lang="de-CH" dirty="0" err="1" smtClean="0"/>
              <a:t>consetetur</a:t>
            </a:r>
            <a:r>
              <a:rPr lang="de-CH" dirty="0" smtClean="0"/>
              <a:t> </a:t>
            </a:r>
            <a:r>
              <a:rPr lang="de-CH" dirty="0" err="1" smtClean="0"/>
              <a:t>sadipscing</a:t>
            </a:r>
            <a:r>
              <a:rPr lang="de-CH" dirty="0" smtClean="0"/>
              <a:t> </a:t>
            </a:r>
            <a:r>
              <a:rPr lang="de-CH" dirty="0" err="1" smtClean="0"/>
              <a:t>elitr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nonumy</a:t>
            </a:r>
            <a:r>
              <a:rPr lang="de-CH" dirty="0" smtClean="0"/>
              <a:t> </a:t>
            </a:r>
            <a:r>
              <a:rPr lang="de-CH" dirty="0" err="1" smtClean="0"/>
              <a:t>eirmod</a:t>
            </a:r>
            <a:r>
              <a:rPr lang="de-CH" dirty="0" smtClean="0"/>
              <a:t> </a:t>
            </a:r>
            <a:r>
              <a:rPr lang="de-CH" dirty="0" err="1" smtClean="0"/>
              <a:t>tempor</a:t>
            </a:r>
            <a:r>
              <a:rPr lang="de-CH" dirty="0" smtClean="0"/>
              <a:t> </a:t>
            </a:r>
            <a:r>
              <a:rPr lang="de-CH" dirty="0" err="1" smtClean="0"/>
              <a:t>invidunt</a:t>
            </a:r>
            <a:r>
              <a:rPr lang="de-CH" dirty="0" smtClean="0"/>
              <a:t> </a:t>
            </a:r>
            <a:r>
              <a:rPr lang="de-CH" dirty="0" err="1" smtClean="0"/>
              <a:t>ut</a:t>
            </a:r>
            <a:r>
              <a:rPr lang="de-CH" dirty="0" smtClean="0"/>
              <a:t> </a:t>
            </a:r>
            <a:r>
              <a:rPr lang="de-CH" dirty="0" err="1" smtClean="0"/>
              <a:t>labore</a:t>
            </a:r>
            <a:r>
              <a:rPr lang="de-CH" dirty="0" smtClean="0"/>
              <a:t> et </a:t>
            </a:r>
            <a:r>
              <a:rPr lang="de-CH" dirty="0" err="1" smtClean="0"/>
              <a:t>dolore</a:t>
            </a:r>
            <a:r>
              <a:rPr lang="de-CH" dirty="0" smtClean="0"/>
              <a:t> magna </a:t>
            </a:r>
            <a:r>
              <a:rPr lang="de-CH" dirty="0" err="1" smtClean="0"/>
              <a:t>aliquyam</a:t>
            </a:r>
            <a:r>
              <a:rPr lang="de-CH" dirty="0" smtClean="0"/>
              <a:t> </a:t>
            </a:r>
            <a:r>
              <a:rPr lang="de-CH" dirty="0" err="1" smtClean="0"/>
              <a:t>erat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voluptua</a:t>
            </a:r>
            <a:r>
              <a:rPr lang="de-CH" dirty="0" smtClean="0"/>
              <a:t>.</a:t>
            </a:r>
            <a:endParaRPr lang="de-DE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599723" y="2479675"/>
            <a:ext cx="3523543" cy="17424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9723" y="4222566"/>
            <a:ext cx="3523543" cy="8336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1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296833" y="2480165"/>
            <a:ext cx="3564467" cy="17424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296833" y="4222566"/>
            <a:ext cx="3564467" cy="8336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2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27" name="Rechteck 26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0" name="Rechteck 29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3" name="Textfeld 32"/>
          <p:cNvSpPr txBox="1"/>
          <p:nvPr userDrawn="1"/>
        </p:nvSpPr>
        <p:spPr>
          <a:xfrm>
            <a:off x="-4064000" y="1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Slide mit Infoboxen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Boxen können mit Bild oder ohne verwendet werden. 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22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8053917" y="2480165"/>
            <a:ext cx="3564467" cy="17424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053917" y="4222566"/>
            <a:ext cx="3564467" cy="8336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2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38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3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1" name="Textfeld 40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12870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660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7505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12157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3183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874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188.xml"/><Relationship Id="rId7" Type="http://schemas.openxmlformats.org/officeDocument/2006/relationships/tags" Target="../tags/tag45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vmlDrawing" Target="../drawings/vmlDrawing9.v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89.xml"/><Relationship Id="rId9" Type="http://schemas.openxmlformats.org/officeDocument/2006/relationships/image" Target="../media/image18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17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414911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4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41670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9993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123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1900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33748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34604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39699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7" r:id="rId3"/>
    <p:sldLayoutId id="214748389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39602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2" r:id="rId2"/>
    <p:sldLayoutId id="214748390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39602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7" r:id="rId2"/>
    <p:sldLayoutId id="214748390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87609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2" r:id="rId2"/>
    <p:sldLayoutId id="214748391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5559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5432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7" r:id="rId2"/>
    <p:sldLayoutId id="214748391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640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9029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4866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7" y="261740"/>
            <a:ext cx="792089" cy="21602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92EA61-C212-4128-B003-5E3C1582D811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1" y="260647"/>
            <a:ext cx="585800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75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910577" y="260650"/>
            <a:ext cx="645975" cy="20774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BKW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endParaRPr lang="de-CH" sz="750" kern="0" spc="75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9" r:id="rId15"/>
    <p:sldLayoutId id="2147483720" r:id="rId16"/>
    <p:sldLayoutId id="2147483721" r:id="rId17"/>
    <p:sldLayoutId id="214748372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3597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1431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8325" userDrawn="1">
          <p15:clr>
            <a:srgbClr val="F26B43"/>
          </p15:clr>
        </p15:guide>
        <p15:guide id="5" pos="9917" userDrawn="1">
          <p15:clr>
            <a:srgbClr val="F26B43"/>
          </p15:clr>
        </p15:guide>
        <p15:guide id="6" pos="5664" userDrawn="1">
          <p15:clr>
            <a:srgbClr val="F26B43"/>
          </p15:clr>
        </p15:guide>
        <p15:guide id="7" pos="46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7" y="261740"/>
            <a:ext cx="792089" cy="21602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92EA61-C212-4128-B003-5E3C1582D811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1" y="260647"/>
            <a:ext cx="585800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75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910577" y="260650"/>
            <a:ext cx="645975" cy="20774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BKW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endParaRPr lang="de-CH" sz="750" kern="0" spc="75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3597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1431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8325" userDrawn="1">
          <p15:clr>
            <a:srgbClr val="F26B43"/>
          </p15:clr>
        </p15:guide>
        <p15:guide id="5" pos="9917" userDrawn="1">
          <p15:clr>
            <a:srgbClr val="F26B43"/>
          </p15:clr>
        </p15:guide>
        <p15:guide id="6" pos="5664" userDrawn="1">
          <p15:clr>
            <a:srgbClr val="F26B43"/>
          </p15:clr>
        </p15:guide>
        <p15:guide id="7" pos="46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7" y="261740"/>
            <a:ext cx="792089" cy="21602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610" kern="0" cap="all" spc="6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610" kern="0" cap="all" spc="6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2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57213" rtl="0" eaLnBrk="1" latinLnBrk="0" hangingPunct="1">
        <a:lnSpc>
          <a:spcPct val="90000"/>
        </a:lnSpc>
        <a:spcBef>
          <a:spcPct val="0"/>
        </a:spcBef>
        <a:buNone/>
        <a:defRPr sz="1829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55721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97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5423" indent="-165423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329063" indent="-131625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526500" indent="-131625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658125" indent="-131625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532335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810941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2089547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368154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606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213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819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3031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244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850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1761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10247" userDrawn="1">
          <p15:clr>
            <a:srgbClr val="F26B43"/>
          </p15:clr>
        </p15:guide>
        <p15:guide id="5" pos="12205" userDrawn="1">
          <p15:clr>
            <a:srgbClr val="F26B43"/>
          </p15:clr>
        </p15:guide>
        <p15:guide id="6" pos="6971" userDrawn="1">
          <p15:clr>
            <a:srgbClr val="F26B43"/>
          </p15:clr>
        </p15:guide>
        <p15:guide id="7" pos="5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KW_Logo_RGB.pd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84" y="6253639"/>
            <a:ext cx="1056000" cy="1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22221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0398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251671" y="3129978"/>
            <a:ext cx="6588000" cy="20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z="1800" dirty="0">
                <a:solidFill>
                  <a:sysClr val="windowText" lastClr="000000"/>
                </a:solidFill>
              </a:rPr>
              <a:t>[Projektname]</a:t>
            </a:r>
          </a:p>
        </p:txBody>
      </p:sp>
      <p:sp>
        <p:nvSpPr>
          <p:cNvPr id="5" name="Rechteck 4"/>
          <p:cNvSpPr/>
          <p:nvPr/>
        </p:nvSpPr>
        <p:spPr>
          <a:xfrm>
            <a:off x="1251670" y="1844824"/>
            <a:ext cx="3404169" cy="276999"/>
          </a:xfrm>
          <a:prstGeom prst="rect">
            <a:avLst/>
          </a:prstGeom>
        </p:spPr>
        <p:txBody>
          <a:bodyPr wrap="square" lIns="27000" tIns="0" bIns="0">
            <a:spAutoFit/>
          </a:bodyPr>
          <a:lstStyle/>
          <a:p>
            <a:r>
              <a:rPr lang="de-CH" dirty="0" smtClean="0">
                <a:solidFill>
                  <a:prstClr val="black"/>
                </a:solidFill>
                <a:latin typeface="Arial"/>
              </a:rPr>
              <a:t>Projektänderungsantrag</a:t>
            </a:r>
            <a:endParaRPr lang="de-CH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660616" y="4833437"/>
            <a:ext cx="10980000" cy="1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48"/>
              </a:spcBef>
              <a:buFont typeface="Wingdings" panose="05000000000000000000" pitchFamily="2" charset="2"/>
              <a:buNone/>
              <a:defRPr lang="de-CH" sz="825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200" indent="-13230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Wingdings" charset="2"/>
              <a:buChar char="§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5400" indent="-128588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Tx/>
              <a:buSzPct val="120000"/>
              <a:buFont typeface="Arial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29300" indent="-128588" algn="l" defTabSz="685800" rtl="0" eaLnBrk="1" latinLnBrk="0" hangingPunct="1">
              <a:lnSpc>
                <a:spcPct val="100000"/>
              </a:lnSpc>
              <a:spcBef>
                <a:spcPts val="36"/>
              </a:spcBef>
              <a:buClrTx/>
              <a:buSzPct val="100000"/>
              <a:buFont typeface="Symbol" charset="2"/>
              <a:buChar char="-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69700" marR="0" indent="-128588" algn="l" defTabSz="685800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solidFill>
                  <a:sysClr val="windowText" lastClr="000000"/>
                </a:solidFill>
              </a:rPr>
              <a:t>Auftraggeber/in: Vorname Name / Organisationseinheit (OE) </a:t>
            </a:r>
          </a:p>
        </p:txBody>
      </p:sp>
      <p:cxnSp>
        <p:nvCxnSpPr>
          <p:cNvPr id="7" name="Gerade Verbindung 9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gray">
          <a:xfrm>
            <a:off x="540000" y="2143125"/>
            <a:ext cx="10980000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" name="Gerade Verbindung 10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gray">
          <a:xfrm>
            <a:off x="540000" y="4784725"/>
            <a:ext cx="10980000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0" name="Textfeld 9"/>
          <p:cNvSpPr txBox="1"/>
          <p:nvPr/>
        </p:nvSpPr>
        <p:spPr>
          <a:xfrm>
            <a:off x="540000" y="4394378"/>
            <a:ext cx="10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Ort, Datum  (DD.MM.YYYY)</a:t>
            </a:r>
          </a:p>
        </p:txBody>
      </p:sp>
    </p:spTree>
    <p:extLst>
      <p:ext uri="{BB962C8B-B14F-4D97-AF65-F5344CB8AC3E}">
        <p14:creationId xmlns:p14="http://schemas.microsoft.com/office/powerpoint/2010/main" val="7457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35561" y="139045"/>
            <a:ext cx="7229157" cy="930400"/>
          </a:xfrm>
        </p:spPr>
        <p:txBody>
          <a:bodyPr/>
          <a:lstStyle/>
          <a:p>
            <a:pPr>
              <a:tabLst>
                <a:tab pos="1619250" algn="l"/>
                <a:tab pos="2867025" algn="l"/>
                <a:tab pos="4038600" algn="l"/>
                <a:tab pos="5019675" algn="l"/>
              </a:tabLst>
            </a:pPr>
            <a:r>
              <a:rPr lang="de-CH" sz="1600" dirty="0"/>
              <a:t>Projektänderungsantrag	Projektname (1/2)</a:t>
            </a:r>
            <a:br>
              <a:rPr lang="de-CH" sz="1600" dirty="0"/>
            </a:br>
            <a:r>
              <a:rPr lang="de-CH" sz="900" dirty="0"/>
              <a:t/>
            </a:r>
            <a:br>
              <a:rPr lang="de-CH" sz="900" dirty="0"/>
            </a:br>
            <a:r>
              <a:rPr lang="de-CH" sz="1200" dirty="0"/>
              <a:t>Projektleiter: 	……	Projektnummer: 	……	</a:t>
            </a:r>
            <a:br>
              <a:rPr lang="de-CH" sz="1200" dirty="0"/>
            </a:br>
            <a:r>
              <a:rPr lang="de-CH" sz="1200" dirty="0"/>
              <a:t>Projektauftraggeber:	……		</a:t>
            </a:r>
            <a:endParaRPr lang="de-CH" sz="1200" dirty="0"/>
          </a:p>
        </p:txBody>
      </p:sp>
      <p:sp>
        <p:nvSpPr>
          <p:cNvPr id="55" name="Rectangle 1"/>
          <p:cNvSpPr/>
          <p:nvPr/>
        </p:nvSpPr>
        <p:spPr>
          <a:xfrm>
            <a:off x="1786482" y="1517473"/>
            <a:ext cx="2875954" cy="479290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0" bIns="72000" rtlCol="0" anchor="t" anchorCtr="0"/>
          <a:lstStyle/>
          <a:p>
            <a:pPr>
              <a:defRPr/>
            </a:pPr>
            <a:r>
              <a:rPr lang="de-CH" sz="1000" b="1" kern="0" dirty="0">
                <a:solidFill>
                  <a:prstClr val="black"/>
                </a:solidFill>
                <a:latin typeface="Arial"/>
              </a:rPr>
              <a:t>Abweichung z. ursprünglichen Ausgangslage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de-CH" sz="1000" b="1" kern="0" dirty="0">
                <a:solidFill>
                  <a:prstClr val="black"/>
                </a:solidFill>
                <a:latin typeface="Arial"/>
              </a:rPr>
              <a:t>Inhaltliche Änderungen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Ziele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Abweichung Lieferobjekte / Ergebnisse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b="1" kern="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de-CH" sz="1000" b="1" kern="0" dirty="0">
                <a:solidFill>
                  <a:prstClr val="black"/>
                </a:solidFill>
                <a:latin typeface="Arial"/>
              </a:rPr>
              <a:t>Lösungsvarianten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Variante 1: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Variante 2: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>
              <a:defRPr/>
            </a:pPr>
            <a:endParaRPr lang="de-CH" sz="1000" b="1" kern="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de-CH" sz="1000" b="1" kern="0" dirty="0">
                <a:solidFill>
                  <a:prstClr val="black"/>
                </a:solidFill>
                <a:latin typeface="Arial"/>
              </a:rPr>
              <a:t>Änderungen in der Organisation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Rectangle 4"/>
          <p:cNvSpPr/>
          <p:nvPr/>
        </p:nvSpPr>
        <p:spPr>
          <a:xfrm>
            <a:off x="1786482" y="1268761"/>
            <a:ext cx="2875954" cy="24871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Beschreibung der Änderung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Rectangle 162"/>
          <p:cNvSpPr/>
          <p:nvPr/>
        </p:nvSpPr>
        <p:spPr>
          <a:xfrm>
            <a:off x="7682390" y="1268759"/>
            <a:ext cx="2875954" cy="24871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prstClr val="white"/>
                </a:solidFill>
                <a:latin typeface="Arial"/>
              </a:rPr>
              <a:t>Konsequenzen bei Nicht-Realisierung</a:t>
            </a:r>
            <a:endParaRPr lang="en-GB" sz="1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Rectangle 1"/>
          <p:cNvSpPr/>
          <p:nvPr/>
        </p:nvSpPr>
        <p:spPr>
          <a:xfrm>
            <a:off x="7682390" y="1526422"/>
            <a:ext cx="2875954" cy="22189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Auswirkungen auf Wirtschaftlichkeit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 err="1">
                <a:solidFill>
                  <a:prstClr val="black"/>
                </a:solidFill>
                <a:latin typeface="Arial"/>
              </a:rPr>
              <a:t>Sunk</a:t>
            </a:r>
            <a:r>
              <a:rPr lang="de-CH" sz="10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de-CH" sz="1000" kern="0" dirty="0" err="1">
                <a:solidFill>
                  <a:prstClr val="black"/>
                </a:solidFill>
                <a:latin typeface="Arial"/>
              </a:rPr>
              <a:t>costs</a:t>
            </a:r>
            <a:endParaRPr lang="de-CH" sz="1000" kern="0" dirty="0">
              <a:solidFill>
                <a:prstClr val="black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</a:t>
            </a:r>
          </a:p>
        </p:txBody>
      </p:sp>
      <p:sp>
        <p:nvSpPr>
          <p:cNvPr id="59" name="Rectangle 162"/>
          <p:cNvSpPr/>
          <p:nvPr/>
        </p:nvSpPr>
        <p:spPr>
          <a:xfrm>
            <a:off x="7682390" y="3833743"/>
            <a:ext cx="2875954" cy="35305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prstClr val="white"/>
                </a:solidFill>
                <a:latin typeface="Arial"/>
              </a:rPr>
              <a:t>Mögliche Alternativen</a:t>
            </a:r>
            <a:endParaRPr lang="en-GB" sz="1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Rectangle 1"/>
          <p:cNvSpPr/>
          <p:nvPr/>
        </p:nvSpPr>
        <p:spPr>
          <a:xfrm>
            <a:off x="7682390" y="4186899"/>
            <a:ext cx="2875954" cy="212347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sz="1000" kern="0">
                <a:solidFill>
                  <a:prstClr val="black"/>
                </a:solidFill>
                <a:latin typeface="Arial"/>
              </a:rPr>
              <a:t>…</a:t>
            </a: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61" name="Gerader Verbinder 60"/>
          <p:cNvCxnSpPr/>
          <p:nvPr/>
        </p:nvCxnSpPr>
        <p:spPr>
          <a:xfrm>
            <a:off x="7127965" y="3321906"/>
            <a:ext cx="0" cy="7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2" name="Rectangle 72"/>
          <p:cNvSpPr/>
          <p:nvPr/>
        </p:nvSpPr>
        <p:spPr>
          <a:xfrm>
            <a:off x="5352349" y="1731775"/>
            <a:ext cx="295936" cy="16256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Rectangle 72"/>
          <p:cNvSpPr/>
          <p:nvPr/>
        </p:nvSpPr>
        <p:spPr>
          <a:xfrm>
            <a:off x="5941313" y="1731775"/>
            <a:ext cx="295936" cy="16256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4" name="Rectangle 72"/>
          <p:cNvSpPr/>
          <p:nvPr/>
        </p:nvSpPr>
        <p:spPr>
          <a:xfrm>
            <a:off x="6536093" y="1731775"/>
            <a:ext cx="295936" cy="16256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Rectangle 72"/>
          <p:cNvSpPr/>
          <p:nvPr/>
        </p:nvSpPr>
        <p:spPr>
          <a:xfrm>
            <a:off x="7130873" y="1731775"/>
            <a:ext cx="295936" cy="16256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6" name="Gerader Verbinder 65"/>
          <p:cNvCxnSpPr/>
          <p:nvPr/>
        </p:nvCxnSpPr>
        <p:spPr>
          <a:xfrm>
            <a:off x="5122453" y="2002797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67" name="Gerader Verbinder 66"/>
          <p:cNvCxnSpPr/>
          <p:nvPr/>
        </p:nvCxnSpPr>
        <p:spPr>
          <a:xfrm>
            <a:off x="5122453" y="2277356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68" name="Gerader Verbinder 67"/>
          <p:cNvCxnSpPr/>
          <p:nvPr/>
        </p:nvCxnSpPr>
        <p:spPr>
          <a:xfrm>
            <a:off x="5122453" y="2544575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69" name="Gerader Verbinder 68"/>
          <p:cNvCxnSpPr/>
          <p:nvPr/>
        </p:nvCxnSpPr>
        <p:spPr>
          <a:xfrm>
            <a:off x="5122453" y="3086885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70" name="Gerader Verbinder 69"/>
          <p:cNvCxnSpPr/>
          <p:nvPr/>
        </p:nvCxnSpPr>
        <p:spPr>
          <a:xfrm>
            <a:off x="5122453" y="2808748"/>
            <a:ext cx="230435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sp>
        <p:nvSpPr>
          <p:cNvPr id="71" name="Rectangle 6"/>
          <p:cNvSpPr/>
          <p:nvPr/>
        </p:nvSpPr>
        <p:spPr>
          <a:xfrm>
            <a:off x="4734436" y="1268859"/>
            <a:ext cx="2875954" cy="24871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Auswirkungen auf Kosten / Termine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"/>
          <p:cNvSpPr/>
          <p:nvPr/>
        </p:nvSpPr>
        <p:spPr>
          <a:xfrm>
            <a:off x="4734436" y="1268756"/>
            <a:ext cx="2875954" cy="5041620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73" name="Gerade Verbindung mit Pfeil 72"/>
          <p:cNvCxnSpPr/>
          <p:nvPr/>
        </p:nvCxnSpPr>
        <p:spPr>
          <a:xfrm>
            <a:off x="5056413" y="3357906"/>
            <a:ext cx="2370396" cy="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74" name="Straight Connector 178"/>
          <p:cNvCxnSpPr/>
          <p:nvPr/>
        </p:nvCxnSpPr>
        <p:spPr>
          <a:xfrm>
            <a:off x="5056413" y="1731775"/>
            <a:ext cx="0" cy="1625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</p:spPr>
      </p:cxnSp>
      <p:sp>
        <p:nvSpPr>
          <p:cNvPr id="75" name="TextBox 177"/>
          <p:cNvSpPr txBox="1"/>
          <p:nvPr/>
        </p:nvSpPr>
        <p:spPr>
          <a:xfrm>
            <a:off x="7102913" y="3477405"/>
            <a:ext cx="5376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>
                <a:solidFill>
                  <a:prstClr val="black"/>
                </a:solidFill>
                <a:latin typeface="Arial"/>
              </a:rPr>
              <a:t>Zeit</a:t>
            </a:r>
          </a:p>
        </p:txBody>
      </p:sp>
      <p:cxnSp>
        <p:nvCxnSpPr>
          <p:cNvPr id="76" name="Gerader Verbinder 75"/>
          <p:cNvCxnSpPr/>
          <p:nvPr/>
        </p:nvCxnSpPr>
        <p:spPr>
          <a:xfrm>
            <a:off x="5002413" y="2815863"/>
            <a:ext cx="108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7" name="Gerader Verbinder 76"/>
          <p:cNvCxnSpPr/>
          <p:nvPr/>
        </p:nvCxnSpPr>
        <p:spPr>
          <a:xfrm>
            <a:off x="6536093" y="3321906"/>
            <a:ext cx="0" cy="7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8" name="Gerader Verbinder 77"/>
          <p:cNvCxnSpPr/>
          <p:nvPr/>
        </p:nvCxnSpPr>
        <p:spPr>
          <a:xfrm>
            <a:off x="5020413" y="2273819"/>
            <a:ext cx="7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9" name="Gerader Verbinder 78"/>
          <p:cNvCxnSpPr/>
          <p:nvPr/>
        </p:nvCxnSpPr>
        <p:spPr>
          <a:xfrm>
            <a:off x="5020413" y="3086885"/>
            <a:ext cx="7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0" name="Gerader Verbinder 79"/>
          <p:cNvCxnSpPr/>
          <p:nvPr/>
        </p:nvCxnSpPr>
        <p:spPr>
          <a:xfrm>
            <a:off x="5002413" y="2002797"/>
            <a:ext cx="108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1" name="Gerader Verbinder 80"/>
          <p:cNvCxnSpPr/>
          <p:nvPr/>
        </p:nvCxnSpPr>
        <p:spPr>
          <a:xfrm>
            <a:off x="5020413" y="2544841"/>
            <a:ext cx="7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" name="Gerader Verbinder 81"/>
          <p:cNvCxnSpPr/>
          <p:nvPr/>
        </p:nvCxnSpPr>
        <p:spPr>
          <a:xfrm>
            <a:off x="5944221" y="3321906"/>
            <a:ext cx="0" cy="7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3" name="Gerader Verbinder 82"/>
          <p:cNvCxnSpPr/>
          <p:nvPr/>
        </p:nvCxnSpPr>
        <p:spPr>
          <a:xfrm>
            <a:off x="6832029" y="3303906"/>
            <a:ext cx="0" cy="108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4" name="Gerader Verbinder 83"/>
          <p:cNvCxnSpPr/>
          <p:nvPr/>
        </p:nvCxnSpPr>
        <p:spPr>
          <a:xfrm>
            <a:off x="6240157" y="3321906"/>
            <a:ext cx="0" cy="7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5" name="Gerader Verbinder 84"/>
          <p:cNvCxnSpPr/>
          <p:nvPr/>
        </p:nvCxnSpPr>
        <p:spPr>
          <a:xfrm>
            <a:off x="5648285" y="3303906"/>
            <a:ext cx="0" cy="108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6" name="Gerader Verbinder 85"/>
          <p:cNvCxnSpPr/>
          <p:nvPr/>
        </p:nvCxnSpPr>
        <p:spPr>
          <a:xfrm>
            <a:off x="5352349" y="3321906"/>
            <a:ext cx="0" cy="7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7" name="Rechteck 86"/>
          <p:cNvSpPr/>
          <p:nvPr/>
        </p:nvSpPr>
        <p:spPr>
          <a:xfrm rot="900000">
            <a:off x="6949426" y="1545284"/>
            <a:ext cx="677031" cy="220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CH" sz="800" b="1" kern="0" dirty="0">
                <a:solidFill>
                  <a:srgbClr val="FFFFFF">
                    <a:lumMod val="65000"/>
                  </a:srgbClr>
                </a:solidFill>
                <a:latin typeface="Arial"/>
              </a:rPr>
              <a:t>schematisch</a:t>
            </a:r>
          </a:p>
        </p:txBody>
      </p:sp>
      <p:sp>
        <p:nvSpPr>
          <p:cNvPr id="88" name="TextBox 177"/>
          <p:cNvSpPr txBox="1"/>
          <p:nvPr/>
        </p:nvSpPr>
        <p:spPr>
          <a:xfrm>
            <a:off x="5272824" y="3426362"/>
            <a:ext cx="75092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xx.nnn.14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TextBox 177"/>
          <p:cNvSpPr txBox="1"/>
          <p:nvPr/>
        </p:nvSpPr>
        <p:spPr>
          <a:xfrm>
            <a:off x="6456568" y="3426362"/>
            <a:ext cx="75092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xx.nnn.15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TextBox 177"/>
          <p:cNvSpPr txBox="1"/>
          <p:nvPr/>
        </p:nvSpPr>
        <p:spPr>
          <a:xfrm>
            <a:off x="4787595" y="1559836"/>
            <a:ext cx="8880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Kosten [TCHF]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TextBox 177"/>
          <p:cNvSpPr txBox="1"/>
          <p:nvPr/>
        </p:nvSpPr>
        <p:spPr>
          <a:xfrm>
            <a:off x="4713612" y="2738919"/>
            <a:ext cx="30189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100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TextBox 177"/>
          <p:cNvSpPr txBox="1"/>
          <p:nvPr/>
        </p:nvSpPr>
        <p:spPr>
          <a:xfrm>
            <a:off x="4713612" y="1916342"/>
            <a:ext cx="30189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Arial"/>
              </a:rPr>
              <a:t>250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5558285" y="2718748"/>
            <a:ext cx="180000" cy="180000"/>
          </a:xfrm>
          <a:prstGeom prst="ellipse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94" name="Straight Connector 178"/>
          <p:cNvCxnSpPr/>
          <p:nvPr/>
        </p:nvCxnSpPr>
        <p:spPr>
          <a:xfrm flipH="1">
            <a:off x="5769518" y="2071495"/>
            <a:ext cx="1237540" cy="672852"/>
          </a:xfrm>
          <a:prstGeom prst="line">
            <a:avLst/>
          </a:prstGeom>
          <a:noFill/>
          <a:ln w="19050" cap="rnd">
            <a:solidFill>
              <a:srgbClr val="FF6307"/>
            </a:solidFill>
            <a:prstDash val="solid"/>
            <a:headEnd type="triangle" w="med" len="med"/>
            <a:tailEnd type="none" w="med" len="med"/>
          </a:ln>
        </p:spPr>
      </p:cxnSp>
      <p:sp>
        <p:nvSpPr>
          <p:cNvPr id="95" name="TextBox 177"/>
          <p:cNvSpPr txBox="1"/>
          <p:nvPr/>
        </p:nvSpPr>
        <p:spPr>
          <a:xfrm>
            <a:off x="5236877" y="2914621"/>
            <a:ext cx="8119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Ursprüngliche Planung</a:t>
            </a:r>
            <a:endParaRPr lang="en-GB" sz="1000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96" name="Rectangle 1"/>
          <p:cNvSpPr/>
          <p:nvPr/>
        </p:nvSpPr>
        <p:spPr>
          <a:xfrm>
            <a:off x="4787594" y="3738495"/>
            <a:ext cx="2822797" cy="23889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 defTabSz="876300">
              <a:spcAft>
                <a:spcPts val="300"/>
              </a:spcAft>
              <a:tabLst>
                <a:tab pos="1968500" algn="r"/>
                <a:tab pos="2514600" algn="r"/>
              </a:tabLst>
              <a:defRPr/>
            </a:pPr>
            <a:r>
              <a:rPr lang="de-DE" sz="1000" b="1" kern="0" dirty="0">
                <a:solidFill>
                  <a:sysClr val="windowText" lastClr="000000"/>
                </a:solidFill>
                <a:latin typeface="Arial"/>
              </a:rPr>
              <a:t>Kosten	alt	neu</a:t>
            </a:r>
          </a:p>
          <a:p>
            <a:pPr defTabSz="876300">
              <a:spcAft>
                <a:spcPts val="300"/>
              </a:spcAft>
              <a:tabLst>
                <a:tab pos="1968500" algn="r"/>
                <a:tab pos="2514600" algn="r"/>
              </a:tabLst>
              <a:defRPr/>
            </a:pPr>
            <a:r>
              <a:rPr lang="de-DE" sz="1000" b="1" kern="0" dirty="0">
                <a:solidFill>
                  <a:sysClr val="windowText" lastClr="000000"/>
                </a:solidFill>
                <a:latin typeface="Arial"/>
              </a:rPr>
              <a:t>Gesamtkosten	1500	2000</a:t>
            </a:r>
          </a:p>
          <a:p>
            <a:pPr defTabSz="876300">
              <a:spcAft>
                <a:spcPts val="300"/>
              </a:spcAft>
              <a:tabLst>
                <a:tab pos="1968500" algn="r"/>
                <a:tab pos="2514600" algn="r"/>
              </a:tabLs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  davon extern	150	400</a:t>
            </a:r>
            <a:endParaRPr lang="en-GB" sz="1000" kern="0" dirty="0">
              <a:solidFill>
                <a:sysClr val="windowText" lastClr="000000"/>
              </a:solidFill>
              <a:latin typeface="Arial"/>
            </a:endParaRPr>
          </a:p>
          <a:p>
            <a:pPr defTabSz="876300">
              <a:spcAft>
                <a:spcPts val="300"/>
              </a:spcAft>
              <a:tabLst>
                <a:tab pos="1968500" algn="r"/>
                <a:tab pos="2514600" algn="r"/>
              </a:tabLs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  davon aktivierbar	0	0</a:t>
            </a:r>
          </a:p>
          <a:p>
            <a:pPr defTabSz="876300">
              <a:spcAft>
                <a:spcPts val="300"/>
              </a:spcAft>
              <a:tabLst>
                <a:tab pos="1968500" algn="r"/>
                <a:tab pos="2514600" algn="r"/>
              </a:tabLs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Kosteneinsparungen/Jahr	200	200</a:t>
            </a:r>
          </a:p>
          <a:p>
            <a:pPr defTabSz="876300">
              <a:spcAft>
                <a:spcPts val="300"/>
              </a:spcAft>
              <a:tabLst>
                <a:tab pos="1968500" algn="r"/>
                <a:tab pos="2514600" algn="r"/>
              </a:tabLst>
              <a:defRPr/>
            </a:pPr>
            <a:r>
              <a:rPr lang="de-DE" sz="1000" b="1" kern="0" dirty="0">
                <a:solidFill>
                  <a:sysClr val="windowText" lastClr="000000"/>
                </a:solidFill>
                <a:latin typeface="Arial"/>
              </a:rPr>
              <a:t>Marge / DB 3	…</a:t>
            </a:r>
          </a:p>
          <a:p>
            <a:pPr defTabSz="876300">
              <a:spcAft>
                <a:spcPts val="300"/>
              </a:spcAft>
              <a:tabLst>
                <a:tab pos="1968500" algn="r"/>
                <a:tab pos="2514600" algn="r"/>
              </a:tabLst>
              <a:defRPr/>
            </a:pPr>
            <a:r>
              <a:rPr lang="de-DE" sz="1000" b="1" kern="0" dirty="0">
                <a:solidFill>
                  <a:sysClr val="windowText" lastClr="000000"/>
                </a:solidFill>
                <a:latin typeface="Arial"/>
              </a:rPr>
              <a:t>NPV	…</a:t>
            </a:r>
          </a:p>
          <a:p>
            <a:pPr defTabSz="876300">
              <a:spcAft>
                <a:spcPts val="300"/>
              </a:spcAft>
              <a:tabLst>
                <a:tab pos="1968500" algn="r"/>
                <a:tab pos="2514600" algn="r"/>
              </a:tabLst>
              <a:defRPr/>
            </a:pPr>
            <a:r>
              <a:rPr lang="de-DE" sz="1000" b="1" kern="0" dirty="0">
                <a:solidFill>
                  <a:sysClr val="windowText" lastClr="000000"/>
                </a:solidFill>
                <a:latin typeface="Arial"/>
              </a:rPr>
              <a:t>Ressourcen [PT]	…</a:t>
            </a:r>
          </a:p>
          <a:p>
            <a:pPr defTabSz="876300">
              <a:defRPr/>
            </a:pPr>
            <a:endParaRPr lang="de-CH" sz="1000" kern="0" dirty="0">
              <a:solidFill>
                <a:sysClr val="windowText" lastClr="000000"/>
              </a:solidFill>
              <a:latin typeface="Arial"/>
            </a:endParaRPr>
          </a:p>
          <a:p>
            <a:pPr defTabSz="876300">
              <a:tabLst>
                <a:tab pos="1879600" algn="r"/>
                <a:tab pos="2514600" algn="r"/>
              </a:tabLst>
              <a:defRPr/>
            </a:pPr>
            <a:r>
              <a:rPr lang="de-CH" sz="1000" b="1" kern="0" dirty="0">
                <a:solidFill>
                  <a:sysClr val="windowText" lastClr="000000"/>
                </a:solidFill>
                <a:latin typeface="Arial"/>
              </a:rPr>
              <a:t>Meilensteine</a:t>
            </a:r>
            <a:r>
              <a:rPr lang="de-CH" sz="1000" kern="0" dirty="0">
                <a:solidFill>
                  <a:sysClr val="windowText" lastClr="000000"/>
                </a:solidFill>
                <a:latin typeface="Arial"/>
              </a:rPr>
              <a:t>	alt	neu	</a:t>
            </a:r>
          </a:p>
          <a:p>
            <a:pPr marL="171450" indent="-171450" defTabSz="876300">
              <a:buFont typeface="Arial" panose="020B0604020202020204" pitchFamily="34" charset="0"/>
              <a:buChar char="•"/>
              <a:tabLst>
                <a:tab pos="1879600" algn="r"/>
                <a:tab pos="2514600" algn="r"/>
              </a:tabLst>
              <a:defRPr/>
            </a:pPr>
            <a:r>
              <a:rPr lang="de-CH" sz="1000" kern="0" dirty="0">
                <a:solidFill>
                  <a:sysClr val="windowText" lastClr="000000"/>
                </a:solidFill>
                <a:latin typeface="Arial"/>
              </a:rPr>
              <a:t>MS3: Realisierung	31.10	30.09	</a:t>
            </a:r>
          </a:p>
          <a:p>
            <a:pPr marL="171450" indent="-171450" defTabSz="876300">
              <a:buFont typeface="Arial" panose="020B0604020202020204" pitchFamily="34" charset="0"/>
              <a:buChar char="•"/>
              <a:tabLst>
                <a:tab pos="1879600" algn="r"/>
                <a:tab pos="2514600" algn="r"/>
              </a:tabLst>
              <a:defRPr/>
            </a:pPr>
            <a:r>
              <a:rPr lang="de-CH" sz="1000" kern="0" dirty="0">
                <a:solidFill>
                  <a:sysClr val="windowText" lastClr="000000"/>
                </a:solidFill>
                <a:latin typeface="Arial"/>
              </a:rPr>
              <a:t>MS6: Stabilisierung	-	31.12</a:t>
            </a:r>
          </a:p>
        </p:txBody>
      </p:sp>
      <p:sp>
        <p:nvSpPr>
          <p:cNvPr id="97" name="TextBox 177"/>
          <p:cNvSpPr txBox="1"/>
          <p:nvPr/>
        </p:nvSpPr>
        <p:spPr>
          <a:xfrm>
            <a:off x="6868216" y="2131561"/>
            <a:ext cx="7134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dirty="0">
                <a:solidFill>
                  <a:srgbClr val="FF6307"/>
                </a:solidFill>
                <a:latin typeface="Arial"/>
              </a:rPr>
              <a:t>Angepasste Planung</a:t>
            </a:r>
            <a:endParaRPr lang="en-GB" sz="1000" dirty="0">
              <a:solidFill>
                <a:srgbClr val="FF6307"/>
              </a:solidFill>
              <a:latin typeface="Arial"/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7037965" y="1912797"/>
            <a:ext cx="180000" cy="180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4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9"/>
          <p:cNvSpPr/>
          <p:nvPr/>
        </p:nvSpPr>
        <p:spPr>
          <a:xfrm>
            <a:off x="8264045" y="1992846"/>
            <a:ext cx="2296700" cy="13542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Begründung / Kommentar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prstClr val="black"/>
                </a:solidFill>
                <a:latin typeface="Arial"/>
              </a:rPr>
              <a:t>…</a:t>
            </a:r>
          </a:p>
        </p:txBody>
      </p:sp>
      <p:sp>
        <p:nvSpPr>
          <p:cNvPr id="11" name="Rectangle 164"/>
          <p:cNvSpPr/>
          <p:nvPr/>
        </p:nvSpPr>
        <p:spPr>
          <a:xfrm>
            <a:off x="1775518" y="1992846"/>
            <a:ext cx="2133760" cy="13542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36000" bIns="72000" rtlCol="0" anchor="t" anchorCtr="0"/>
          <a:lstStyle/>
          <a:p>
            <a:pPr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Freigabe Änderung Inhalt:</a:t>
            </a:r>
          </a:p>
          <a:p>
            <a:pPr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b="1" kern="0" dirty="0">
                <a:solidFill>
                  <a:prstClr val="black"/>
                </a:solidFill>
                <a:latin typeface="Arial"/>
              </a:rPr>
              <a:t>…</a:t>
            </a:r>
            <a:endParaRPr lang="de-CH" sz="1200" kern="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300"/>
              </a:spcAft>
              <a:tabLst>
                <a:tab pos="1257300" algn="l"/>
              </a:tabLst>
              <a:defRPr/>
            </a:pPr>
            <a:endParaRPr lang="de-CH" sz="1200" kern="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2" name="Rectangle 164"/>
          <p:cNvSpPr/>
          <p:nvPr/>
        </p:nvSpPr>
        <p:spPr>
          <a:xfrm>
            <a:off x="3909277" y="1992846"/>
            <a:ext cx="2133760" cy="13542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36000" bIns="72000" rtlCol="0" anchor="t" anchorCtr="0"/>
          <a:lstStyle/>
          <a:p>
            <a:pPr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Freigabe Änderung Kosten:</a:t>
            </a:r>
          </a:p>
          <a:p>
            <a:pPr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b="1" kern="0" dirty="0">
                <a:solidFill>
                  <a:prstClr val="black"/>
                </a:solidFill>
                <a:latin typeface="Arial"/>
              </a:rPr>
              <a:t>…</a:t>
            </a:r>
            <a:endParaRPr lang="de-CH" sz="1200" kern="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300"/>
              </a:spcAft>
              <a:tabLst>
                <a:tab pos="1257300" algn="l"/>
              </a:tabLst>
              <a:defRPr/>
            </a:pPr>
            <a:endParaRPr lang="de-CH" sz="1200" kern="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3" name="Rectangle 164"/>
          <p:cNvSpPr/>
          <p:nvPr/>
        </p:nvSpPr>
        <p:spPr>
          <a:xfrm>
            <a:off x="6043037" y="1992846"/>
            <a:ext cx="2133760" cy="13542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36000" bIns="72000" rtlCol="0" anchor="t" anchorCtr="0"/>
          <a:lstStyle/>
          <a:p>
            <a:pPr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Freigabe Änderung Zeit:</a:t>
            </a:r>
          </a:p>
          <a:p>
            <a:pPr>
              <a:spcAft>
                <a:spcPts val="600"/>
              </a:spcAft>
              <a:tabLst>
                <a:tab pos="1257300" algn="l"/>
              </a:tabLst>
              <a:defRPr/>
            </a:pPr>
            <a:r>
              <a:rPr lang="de-CH" sz="1200" b="1" kern="0" dirty="0">
                <a:solidFill>
                  <a:prstClr val="black"/>
                </a:solidFill>
                <a:latin typeface="Arial"/>
              </a:rPr>
              <a:t>…</a:t>
            </a:r>
            <a:endParaRPr lang="de-CH" sz="1200" kern="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300"/>
              </a:spcAft>
              <a:tabLst>
                <a:tab pos="1257300" algn="l"/>
              </a:tabLst>
              <a:defRPr/>
            </a:pPr>
            <a:endParaRPr lang="de-CH" sz="1200" kern="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1775396" y="5445862"/>
            <a:ext cx="8785224" cy="83180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0" numCol="2" rtlCol="0" anchor="t" anchorCtr="0"/>
          <a:lstStyle/>
          <a:p>
            <a:pPr>
              <a:tabLst>
                <a:tab pos="2058988" algn="l"/>
              </a:tabLst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Unterschrift Projektauftraggeber	Finanz-Verantwortlicher</a:t>
            </a:r>
          </a:p>
          <a:p>
            <a:pPr>
              <a:tabLst>
                <a:tab pos="2066925" algn="l"/>
              </a:tabLst>
              <a:defRPr/>
            </a:pPr>
            <a:endParaRPr lang="de-CH" sz="2000" kern="0" dirty="0">
              <a:solidFill>
                <a:prstClr val="black"/>
              </a:solidFill>
              <a:latin typeface="Arial"/>
            </a:endParaRPr>
          </a:p>
          <a:p>
            <a:pPr>
              <a:tabLst>
                <a:tab pos="2058988" algn="l"/>
              </a:tabLst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……………………………………	…………………………………</a:t>
            </a:r>
          </a:p>
          <a:p>
            <a:pPr>
              <a:tabLst>
                <a:tab pos="2058988" algn="l"/>
              </a:tabLst>
              <a:defRPr/>
            </a:pPr>
            <a:r>
              <a:rPr lang="de-CH" sz="800" kern="0" dirty="0">
                <a:solidFill>
                  <a:prstClr val="white">
                    <a:lumMod val="65000"/>
                  </a:prstClr>
                </a:solidFill>
                <a:latin typeface="Arial"/>
              </a:rPr>
              <a:t>(Datum, Unterschrift)	 (Datum, Unterschrift)</a:t>
            </a:r>
          </a:p>
          <a:p>
            <a:pPr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Unterschrift Projektleiter</a:t>
            </a:r>
          </a:p>
          <a:p>
            <a:pPr>
              <a:tabLst>
                <a:tab pos="2066925" algn="l"/>
              </a:tabLst>
              <a:defRPr/>
            </a:pPr>
            <a:endParaRPr lang="de-CH" sz="2000" kern="0" dirty="0">
              <a:solidFill>
                <a:prstClr val="black"/>
              </a:solidFill>
              <a:latin typeface="Arial"/>
            </a:endParaRPr>
          </a:p>
          <a:p>
            <a:pPr>
              <a:tabLst>
                <a:tab pos="2062163" algn="l"/>
              </a:tabLst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……………………………………</a:t>
            </a:r>
          </a:p>
          <a:p>
            <a:pPr>
              <a:defRPr/>
            </a:pPr>
            <a:r>
              <a:rPr lang="de-CH" sz="800" kern="0" dirty="0">
                <a:solidFill>
                  <a:prstClr val="white">
                    <a:lumMod val="65000"/>
                  </a:prstClr>
                </a:solidFill>
                <a:latin typeface="Arial"/>
              </a:rPr>
              <a:t>(Datum, Unterschrift)</a:t>
            </a:r>
          </a:p>
        </p:txBody>
      </p:sp>
      <p:sp>
        <p:nvSpPr>
          <p:cNvPr id="15" name="Rectangle 130"/>
          <p:cNvSpPr/>
          <p:nvPr/>
        </p:nvSpPr>
        <p:spPr>
          <a:xfrm>
            <a:off x="1775521" y="1556793"/>
            <a:ext cx="6401279" cy="436051"/>
          </a:xfrm>
          <a:prstGeom prst="rect">
            <a:avLst/>
          </a:prstGeom>
          <a:solidFill>
            <a:srgbClr val="97FF97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prstClr val="black"/>
                </a:solidFill>
                <a:latin typeface="Arial"/>
              </a:rPr>
              <a:t>Ja</a:t>
            </a:r>
            <a:endParaRPr lang="en-GB" sz="1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Rectangle 121"/>
          <p:cNvSpPr/>
          <p:nvPr/>
        </p:nvSpPr>
        <p:spPr>
          <a:xfrm>
            <a:off x="8264044" y="1556795"/>
            <a:ext cx="2296700" cy="436051"/>
          </a:xfrm>
          <a:prstGeom prst="rect">
            <a:avLst/>
          </a:prstGeom>
          <a:solidFill>
            <a:srgbClr val="FA4300">
              <a:lumMod val="20000"/>
              <a:lumOff val="80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prstClr val="black"/>
                </a:solidFill>
                <a:latin typeface="Arial"/>
              </a:rPr>
              <a:t>Nein</a:t>
            </a:r>
            <a:endParaRPr lang="en-GB" sz="1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Rectangle 126"/>
          <p:cNvSpPr/>
          <p:nvPr/>
        </p:nvSpPr>
        <p:spPr>
          <a:xfrm>
            <a:off x="1883531" y="1664364"/>
            <a:ext cx="219600" cy="220479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26"/>
          <p:cNvSpPr/>
          <p:nvPr/>
        </p:nvSpPr>
        <p:spPr>
          <a:xfrm>
            <a:off x="8372056" y="1664364"/>
            <a:ext cx="219600" cy="220479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1775397" y="1237252"/>
            <a:ext cx="8785349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Änderungsantrag / Entscheid / Freigabe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115"/>
          <p:cNvSpPr/>
          <p:nvPr/>
        </p:nvSpPr>
        <p:spPr>
          <a:xfrm>
            <a:off x="1775521" y="3419084"/>
            <a:ext cx="8785225" cy="247540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Bedingungen / Auflagen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ectangle 1"/>
          <p:cNvSpPr/>
          <p:nvPr/>
        </p:nvSpPr>
        <p:spPr>
          <a:xfrm>
            <a:off x="1775396" y="3666626"/>
            <a:ext cx="5616748" cy="17072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000" kern="0" dirty="0">
                <a:solidFill>
                  <a:prstClr val="black"/>
                </a:solidFill>
                <a:latin typeface="Arial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000" i="1" kern="0" dirty="0">
                <a:solidFill>
                  <a:prstClr val="black"/>
                </a:solidFill>
                <a:latin typeface="Arial"/>
              </a:rPr>
              <a:t>…</a:t>
            </a:r>
            <a:endParaRPr lang="en-GB" sz="1000" i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2" name="Rectangle 1"/>
          <p:cNvSpPr/>
          <p:nvPr/>
        </p:nvSpPr>
        <p:spPr>
          <a:xfrm>
            <a:off x="7392146" y="3666626"/>
            <a:ext cx="3168599" cy="1707239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18000" rIns="72000" bIns="72000" rtlCol="0" anchor="t" anchorCtr="0"/>
          <a:lstStyle/>
          <a:p>
            <a:pPr algn="ctr">
              <a:defRPr/>
            </a:pPr>
            <a:r>
              <a:rPr lang="en-GB" sz="1200" b="1" kern="0" dirty="0" err="1">
                <a:solidFill>
                  <a:prstClr val="black"/>
                </a:solidFill>
                <a:latin typeface="Arial"/>
              </a:rPr>
              <a:t>Gewichtung</a:t>
            </a:r>
            <a:r>
              <a:rPr lang="en-GB" sz="1200" b="1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200" b="1" kern="0" dirty="0" err="1">
                <a:solidFill>
                  <a:prstClr val="black"/>
                </a:solidFill>
                <a:latin typeface="Arial"/>
              </a:rPr>
              <a:t>Zieldreieck</a:t>
            </a:r>
            <a:endParaRPr lang="en-GB" sz="1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702512" y="3805613"/>
            <a:ext cx="547865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Inhalt</a:t>
            </a:r>
          </a:p>
        </p:txBody>
      </p:sp>
      <p:sp>
        <p:nvSpPr>
          <p:cNvPr id="24" name="Rechteck 23"/>
          <p:cNvSpPr/>
          <p:nvPr/>
        </p:nvSpPr>
        <p:spPr>
          <a:xfrm>
            <a:off x="9590855" y="5101357"/>
            <a:ext cx="547865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Zeit</a:t>
            </a:r>
          </a:p>
        </p:txBody>
      </p:sp>
      <p:sp>
        <p:nvSpPr>
          <p:cNvPr id="25" name="Rechteck 24"/>
          <p:cNvSpPr/>
          <p:nvPr/>
        </p:nvSpPr>
        <p:spPr>
          <a:xfrm>
            <a:off x="7753076" y="5101357"/>
            <a:ext cx="547865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000" kern="0" dirty="0">
                <a:solidFill>
                  <a:prstClr val="black"/>
                </a:solidFill>
                <a:latin typeface="Arial"/>
              </a:rPr>
              <a:t>Kosten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8274666" y="4057734"/>
            <a:ext cx="1419428" cy="1223645"/>
            <a:chOff x="7059659" y="4233256"/>
            <a:chExt cx="1419428" cy="1223645"/>
          </a:xfrm>
        </p:grpSpPr>
        <p:sp>
          <p:nvSpPr>
            <p:cNvPr id="27" name="Gleichschenkliges Dreieck 26"/>
            <p:cNvSpPr/>
            <p:nvPr/>
          </p:nvSpPr>
          <p:spPr>
            <a:xfrm>
              <a:off x="7059659" y="4233256"/>
              <a:ext cx="1419428" cy="1223645"/>
            </a:xfrm>
            <a:prstGeom prst="triangl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Gleichschenkliges Dreieck 27"/>
            <p:cNvSpPr/>
            <p:nvPr/>
          </p:nvSpPr>
          <p:spPr>
            <a:xfrm>
              <a:off x="7264337" y="4465150"/>
              <a:ext cx="1010071" cy="870751"/>
            </a:xfrm>
            <a:prstGeom prst="triangl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Gleichschenkliges Dreieck 28"/>
            <p:cNvSpPr/>
            <p:nvPr/>
          </p:nvSpPr>
          <p:spPr>
            <a:xfrm>
              <a:off x="7482800" y="4716946"/>
              <a:ext cx="573146" cy="494092"/>
            </a:xfrm>
            <a:prstGeom prst="triangle">
              <a:avLst/>
            </a:prstGeom>
            <a:noFill/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7761301" y="5031476"/>
              <a:ext cx="19712" cy="19712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CH" kern="0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31" name="Gerade Verbindung mit Pfeil 30"/>
            <p:cNvCxnSpPr>
              <a:stCxn id="30" idx="0"/>
            </p:cNvCxnSpPr>
            <p:nvPr/>
          </p:nvCxnSpPr>
          <p:spPr>
            <a:xfrm flipV="1">
              <a:off x="7771157" y="4340114"/>
              <a:ext cx="0" cy="691362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ysDash"/>
              <a:tailEnd type="triangle" w="sm" len="sm"/>
            </a:ln>
            <a:effectLst/>
          </p:spPr>
        </p:cxnSp>
        <p:cxnSp>
          <p:nvCxnSpPr>
            <p:cNvPr id="32" name="Gerade Verbindung mit Pfeil 31"/>
            <p:cNvCxnSpPr>
              <a:stCxn id="30" idx="3"/>
            </p:cNvCxnSpPr>
            <p:nvPr/>
          </p:nvCxnSpPr>
          <p:spPr>
            <a:xfrm flipH="1">
              <a:off x="7169341" y="5048301"/>
              <a:ext cx="594847" cy="3440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ysDash"/>
              <a:tailEnd type="triangle" w="sm" len="sm"/>
            </a:ln>
            <a:effectLst/>
          </p:spPr>
        </p:cxnSp>
        <p:cxnSp>
          <p:nvCxnSpPr>
            <p:cNvPr id="33" name="Gerade Verbindung mit Pfeil 32"/>
            <p:cNvCxnSpPr>
              <a:stCxn id="30" idx="5"/>
            </p:cNvCxnSpPr>
            <p:nvPr/>
          </p:nvCxnSpPr>
          <p:spPr>
            <a:xfrm>
              <a:off x="7778126" y="5048301"/>
              <a:ext cx="598391" cy="3440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ysDash"/>
              <a:tailEnd type="triangle" w="sm" len="sm"/>
            </a:ln>
            <a:effectLst/>
          </p:spPr>
        </p:cxnSp>
      </p:grpSp>
      <p:sp>
        <p:nvSpPr>
          <p:cNvPr id="34" name="Oval 41"/>
          <p:cNvSpPr/>
          <p:nvPr/>
        </p:nvSpPr>
        <p:spPr>
          <a:xfrm>
            <a:off x="8912080" y="4788470"/>
            <a:ext cx="144599" cy="144599"/>
          </a:xfrm>
          <a:prstGeom prst="ellipse">
            <a:avLst/>
          </a:prstGeom>
          <a:solidFill>
            <a:srgbClr val="FF6307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2103131" y="139045"/>
            <a:ext cx="7261586" cy="930400"/>
          </a:xfrm>
        </p:spPr>
        <p:txBody>
          <a:bodyPr/>
          <a:lstStyle/>
          <a:p>
            <a:pPr>
              <a:tabLst>
                <a:tab pos="1619250" algn="l"/>
                <a:tab pos="2867025" algn="l"/>
                <a:tab pos="4038600" algn="l"/>
                <a:tab pos="5019675" algn="l"/>
              </a:tabLst>
            </a:pPr>
            <a:r>
              <a:rPr lang="de-CH" sz="1600" dirty="0"/>
              <a:t>Projektänderungsantrag	Projektname (2/2)</a:t>
            </a:r>
            <a:br>
              <a:rPr lang="de-CH" sz="1600" dirty="0"/>
            </a:br>
            <a:r>
              <a:rPr lang="de-CH" sz="900" dirty="0"/>
              <a:t/>
            </a:r>
            <a:br>
              <a:rPr lang="de-CH" sz="900" dirty="0"/>
            </a:br>
            <a:r>
              <a:rPr lang="de-CH" sz="1200" dirty="0"/>
              <a:t>Projektleiter: 	……	Projektnummer: 	……	</a:t>
            </a:r>
            <a:br>
              <a:rPr lang="de-CH" sz="1200" dirty="0"/>
            </a:br>
            <a:r>
              <a:rPr lang="de-CH" sz="1200" dirty="0"/>
              <a:t>Projektauftraggeber:	……		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5916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556793"/>
            <a:ext cx="3570555" cy="247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3" y="1556790"/>
            <a:ext cx="3570557" cy="247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2700592" y="2508659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3950924" y="2768295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14" name="Ellipse 13"/>
          <p:cNvSpPr/>
          <p:nvPr/>
        </p:nvSpPr>
        <p:spPr>
          <a:xfrm>
            <a:off x="5000063" y="2505943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4</a:t>
            </a:r>
          </a:p>
        </p:txBody>
      </p:sp>
      <p:sp>
        <p:nvSpPr>
          <p:cNvPr id="15" name="Ellipse 14"/>
          <p:cNvSpPr/>
          <p:nvPr/>
        </p:nvSpPr>
        <p:spPr>
          <a:xfrm>
            <a:off x="5000063" y="3356182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cxnSp>
        <p:nvCxnSpPr>
          <p:cNvPr id="16" name="Straight Connector 94"/>
          <p:cNvCxnSpPr/>
          <p:nvPr/>
        </p:nvCxnSpPr>
        <p:spPr>
          <a:xfrm>
            <a:off x="6282178" y="1576487"/>
            <a:ext cx="0" cy="2453951"/>
          </a:xfrm>
          <a:prstGeom prst="line">
            <a:avLst/>
          </a:prstGeom>
          <a:noFill/>
          <a:ln w="9525" cap="flat" cmpd="sng" algn="ctr">
            <a:solidFill>
              <a:srgbClr val="D8D8D8">
                <a:lumMod val="75000"/>
              </a:srgbClr>
            </a:solidFill>
            <a:prstDash val="solid"/>
          </a:ln>
          <a:effectLst/>
        </p:spPr>
      </p:cxnSp>
      <p:sp>
        <p:nvSpPr>
          <p:cNvPr id="17" name="Ellipse 16"/>
          <p:cNvSpPr/>
          <p:nvPr/>
        </p:nvSpPr>
        <p:spPr>
          <a:xfrm>
            <a:off x="4404569" y="1701009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7173088" y="2508982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sp>
        <p:nvSpPr>
          <p:cNvPr id="19" name="Ellipse 18"/>
          <p:cNvSpPr/>
          <p:nvPr/>
        </p:nvSpPr>
        <p:spPr>
          <a:xfrm>
            <a:off x="7935531" y="2505905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20" name="Ellipse 19"/>
          <p:cNvSpPr/>
          <p:nvPr/>
        </p:nvSpPr>
        <p:spPr>
          <a:xfrm>
            <a:off x="9525111" y="2508659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9</a:t>
            </a:r>
          </a:p>
        </p:txBody>
      </p:sp>
      <p:sp>
        <p:nvSpPr>
          <p:cNvPr id="21" name="Ellipse 20"/>
          <p:cNvSpPr/>
          <p:nvPr/>
        </p:nvSpPr>
        <p:spPr>
          <a:xfrm>
            <a:off x="7971818" y="306962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10</a:t>
            </a:r>
          </a:p>
        </p:txBody>
      </p:sp>
      <p:sp>
        <p:nvSpPr>
          <p:cNvPr id="22" name="Ellipse 21"/>
          <p:cNvSpPr/>
          <p:nvPr/>
        </p:nvSpPr>
        <p:spPr>
          <a:xfrm>
            <a:off x="9324843" y="3648893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12</a:t>
            </a:r>
          </a:p>
        </p:txBody>
      </p:sp>
      <p:sp>
        <p:nvSpPr>
          <p:cNvPr id="23" name="Ellipse 22"/>
          <p:cNvSpPr/>
          <p:nvPr/>
        </p:nvSpPr>
        <p:spPr>
          <a:xfrm>
            <a:off x="9525111" y="3069984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11</a:t>
            </a:r>
          </a:p>
        </p:txBody>
      </p:sp>
      <p:sp>
        <p:nvSpPr>
          <p:cNvPr id="24" name="Ellipse 23"/>
          <p:cNvSpPr/>
          <p:nvPr/>
        </p:nvSpPr>
        <p:spPr>
          <a:xfrm>
            <a:off x="8697974" y="2508659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sp>
        <p:nvSpPr>
          <p:cNvPr id="25" name="Rechteck 24"/>
          <p:cNvSpPr/>
          <p:nvPr/>
        </p:nvSpPr>
        <p:spPr>
          <a:xfrm>
            <a:off x="5199530" y="1621059"/>
            <a:ext cx="591805" cy="223951"/>
          </a:xfrm>
          <a:prstGeom prst="rect">
            <a:avLst/>
          </a:prstGeom>
          <a:solidFill>
            <a:srgbClr val="D8D8D8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9488923" y="1589034"/>
            <a:ext cx="591805" cy="223951"/>
          </a:xfrm>
          <a:prstGeom prst="rect">
            <a:avLst/>
          </a:prstGeom>
          <a:solidFill>
            <a:srgbClr val="D8D8D8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2135561" y="139045"/>
            <a:ext cx="7229157" cy="930400"/>
          </a:xfrm>
        </p:spPr>
        <p:txBody>
          <a:bodyPr/>
          <a:lstStyle/>
          <a:p>
            <a:r>
              <a:rPr lang="de-CH" sz="1600" dirty="0"/>
              <a:t>Leitfaden Anwendung  Projektänderungsantrag(1/3)</a:t>
            </a:r>
            <a:r>
              <a:rPr lang="de-CH" sz="900" dirty="0"/>
              <a:t/>
            </a:r>
            <a:br>
              <a:rPr lang="de-CH" sz="900" dirty="0"/>
            </a:b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2091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521627"/>
              </p:ext>
            </p:extLst>
          </p:nvPr>
        </p:nvGraphicFramePr>
        <p:xfrm>
          <a:off x="1775520" y="980728"/>
          <a:ext cx="8777008" cy="5065500"/>
        </p:xfrm>
        <a:graphic>
          <a:graphicData uri="http://schemas.openxmlformats.org/drawingml/2006/table">
            <a:tbl>
              <a:tblPr firstRow="1" bandRow="1"/>
              <a:tblGrid>
                <a:gridCol w="43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Nr.</a:t>
                      </a:r>
                      <a:endParaRPr lang="de-CH" sz="1400" dirty="0"/>
                    </a:p>
                  </a:txBody>
                  <a:tcPr marT="18000" marB="18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Themenfeld</a:t>
                      </a:r>
                      <a:endParaRPr lang="de-CH" sz="1400" dirty="0"/>
                    </a:p>
                  </a:txBody>
                  <a:tcPr marR="36000" marT="18000" marB="1800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Beschreibung</a:t>
                      </a:r>
                      <a:endParaRPr lang="de-CH" sz="1400" dirty="0"/>
                    </a:p>
                  </a:txBody>
                  <a:tcPr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Projektnummer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Vom GB-PMO zugeteilte</a:t>
                      </a: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Projektnummer (vgl. Auftrag)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de-CH" sz="100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Beschreibung der Änderung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Änderungsantrag muss immer inhaltlich getrieben sein, eine reine Termin-/Kostenverschiebung ist nicht zulässig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Beschreiben der Abweichung zur ursprünglichen Ausgangslage gemäss Projektauftrag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Darstellung Zielabweichung und daraus resultierend Änderungen bei den Lieferobjekte / Ergebnisse, der Ressourcen / Kosten oder der Termine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Aufzeigen möglicher Lösungsvarianten zur Begegnung der neuen Inhalte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Beschreibung von Änderungen in der Projektorganisation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Auswirkungen auf</a:t>
                      </a:r>
                      <a:br>
                        <a:rPr lang="de-CH" sz="1000" b="1" dirty="0" smtClean="0"/>
                      </a:br>
                      <a:r>
                        <a:rPr lang="de-CH" sz="1000" b="1" dirty="0" smtClean="0"/>
                        <a:t>Kosten / Termine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Schematische Darstellung der Auswirkungen auf die wesentlichen Projektparameter Kosten und Zeit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ursprünglichen Kosten und Termine (grauer Punkt) werden den angepassten Angaben (oranger Punkt) gegenüber gestellt und die Entwicklung aufgezeigt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der Tabelle sind die im Projektauftrag und die revidierten Angaben zu den finanziellen Kennzahlen</a:t>
                      </a:r>
                      <a:r>
                        <a:rPr lang="de-CH" sz="1000" i="1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sowie die alten und neuen Termine von verschobenen Meilensteinen aufzuführen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Konsequenzen bei Nicht-Realisierung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Beschreibung der Auswirkungen eines abgelehnten Änderungsantrages</a:t>
                      </a:r>
                      <a:endParaRPr lang="de-CH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Mögliche Alternativen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Neben dem eigentlichen Änderungsantrag sind mögliche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Alternativen zur Begegnung der kritischen Projektsituation aufzuzeigen; wesentliche Einflussfaktoren sind hier ebenfalls Kosten, Zeit und Inhalte</a:t>
                      </a:r>
                      <a:endParaRPr lang="de-CH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Positiver Entscheid: Freigabe Änderung Inhalt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Hier werden die effektiv freigegebenen Änderungen des Inhalts (</a:t>
                      </a:r>
                      <a:r>
                        <a:rPr lang="de-CH" sz="10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Scope</a:t>
                      </a: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des Projektes aufgeführt (müssen nicht zwangsläufig deckungsgleich mit den beantragten Änderungen sein)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Positiver Entscheid: Freigabe Änderung Kosten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Hier werden die effektiv freigegebenen Änderungen</a:t>
                      </a: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der Kosten aufgeführt (müssen nicht zwangsläufig deckungsgleich mit den beantragten Änderungen sein)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Positiver Entscheid: Freigabe Änderung Zeit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Hier werden die effektiv freigegebenen Änderungen in</a:t>
                      </a: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Bezug auf Termine / Meilensteine aufgeführt (müssen nicht zwangsläufig deckungsgleich mit den beantragten Änderungen sein)</a:t>
                      </a:r>
                      <a:endParaRPr lang="de-CH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Negativer Entscheid: Begründung Ablehnung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Begründung der Ablehnung durch den Beurteilenden im Falle eines negativen Bescheids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Ellipse 27"/>
          <p:cNvSpPr/>
          <p:nvPr/>
        </p:nvSpPr>
        <p:spPr>
          <a:xfrm>
            <a:off x="1813620" y="135737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29" name="Ellipse 28"/>
          <p:cNvSpPr/>
          <p:nvPr/>
        </p:nvSpPr>
        <p:spPr>
          <a:xfrm>
            <a:off x="1813620" y="177281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30" name="Ellipse 29"/>
          <p:cNvSpPr/>
          <p:nvPr/>
        </p:nvSpPr>
        <p:spPr>
          <a:xfrm>
            <a:off x="1813620" y="302361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31" name="Ellipse 30"/>
          <p:cNvSpPr/>
          <p:nvPr/>
        </p:nvSpPr>
        <p:spPr>
          <a:xfrm>
            <a:off x="1813620" y="387886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4</a:t>
            </a:r>
          </a:p>
        </p:txBody>
      </p:sp>
      <p:sp>
        <p:nvSpPr>
          <p:cNvPr id="32" name="Ellipse 31"/>
          <p:cNvSpPr/>
          <p:nvPr/>
        </p:nvSpPr>
        <p:spPr>
          <a:xfrm>
            <a:off x="1813620" y="4203364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sp>
        <p:nvSpPr>
          <p:cNvPr id="33" name="Ellipse 32"/>
          <p:cNvSpPr/>
          <p:nvPr/>
        </p:nvSpPr>
        <p:spPr>
          <a:xfrm>
            <a:off x="1813620" y="4544664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sp>
        <p:nvSpPr>
          <p:cNvPr id="34" name="Ellipse 33"/>
          <p:cNvSpPr/>
          <p:nvPr/>
        </p:nvSpPr>
        <p:spPr>
          <a:xfrm>
            <a:off x="1813620" y="492347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35" name="Ellipse 34"/>
          <p:cNvSpPr/>
          <p:nvPr/>
        </p:nvSpPr>
        <p:spPr>
          <a:xfrm>
            <a:off x="1813620" y="539202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sp>
        <p:nvSpPr>
          <p:cNvPr id="36" name="Ellipse 35"/>
          <p:cNvSpPr/>
          <p:nvPr/>
        </p:nvSpPr>
        <p:spPr>
          <a:xfrm>
            <a:off x="1813620" y="573328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9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2101621" y="139045"/>
            <a:ext cx="7263097" cy="930400"/>
          </a:xfrm>
        </p:spPr>
        <p:txBody>
          <a:bodyPr/>
          <a:lstStyle/>
          <a:p>
            <a:r>
              <a:rPr lang="de-CH" sz="1600" dirty="0"/>
              <a:t>Leitfaden Anwendung </a:t>
            </a:r>
            <a:r>
              <a:rPr lang="de-CH" sz="1600" dirty="0"/>
              <a:t>Projektänderungsantrag</a:t>
            </a:r>
            <a:r>
              <a:rPr lang="de-CH" sz="1600" dirty="0"/>
              <a:t> (2/3)</a:t>
            </a:r>
            <a:r>
              <a:rPr lang="de-CH" sz="900" dirty="0"/>
              <a:t/>
            </a:r>
            <a:br>
              <a:rPr lang="de-CH" sz="900" dirty="0"/>
            </a:b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2674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967160"/>
              </p:ext>
            </p:extLst>
          </p:nvPr>
        </p:nvGraphicFramePr>
        <p:xfrm>
          <a:off x="1775520" y="1484784"/>
          <a:ext cx="8777008" cy="2411100"/>
        </p:xfrm>
        <a:graphic>
          <a:graphicData uri="http://schemas.openxmlformats.org/drawingml/2006/table">
            <a:tbl>
              <a:tblPr firstRow="1" bandRow="1"/>
              <a:tblGrid>
                <a:gridCol w="43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Nr.</a:t>
                      </a:r>
                      <a:endParaRPr lang="de-CH" sz="1400" dirty="0"/>
                    </a:p>
                  </a:txBody>
                  <a:tcPr marT="18000" marB="18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Themenfeld</a:t>
                      </a:r>
                      <a:endParaRPr lang="de-CH" sz="1400" dirty="0"/>
                    </a:p>
                  </a:txBody>
                  <a:tcPr marR="36000" marT="18000" marB="1800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Beschreibung</a:t>
                      </a:r>
                      <a:endParaRPr lang="de-CH" sz="1400" dirty="0"/>
                    </a:p>
                  </a:txBody>
                  <a:tcPr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Bedingungen / Auflagen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Festhalten der einzuhaltenden Bedingungen und Auflagen durch den Beurteilenden im Falle eines positiven Bescheids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Zudem kann der Projektauftraggeber hier (revidierte) Auflagen bspw. bezüglich Phasenbudgets, Termin zur Planaktualisierung etc. festlegen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Gewichtung Zieldreieck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Als Empfehlung soll hier bereits eine Aussage zu der Gewichtung der Steuerungsgrössen</a:t>
                      </a: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(Inhalt, Zeit und Budget) getroffen werden, die bei einer allfälligen Schieflage im Projekt den Projektleiter unterstützen, geeignete Massnahmen zuhanden des Projektauftraggebers und </a:t>
                      </a:r>
                      <a:r>
                        <a:rPr lang="en-IN" sz="10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Steering Committee </a:t>
                      </a: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vorzuschlagen. Der Punkt ist im Dreieck entsprechend der Gewichtung zu platzieren.</a:t>
                      </a:r>
                      <a:endParaRPr lang="de-CH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Unterschriften</a:t>
                      </a:r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Datum und Unterschrift des Projektauftraggeber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Falls</a:t>
                      </a:r>
                      <a:r>
                        <a:rPr lang="de-CH" sz="10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der Projektauftraggeber nicht die entsprechende Finanzkompetenz besitzt, braucht es </a:t>
                      </a:r>
                      <a:r>
                        <a:rPr lang="de-CH" sz="10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Datum und Unterschrift des FIKO-Verantwortlichen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Datum und Unterschrift des beantragenden Projektleiters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Ellipse 12"/>
          <p:cNvSpPr/>
          <p:nvPr/>
        </p:nvSpPr>
        <p:spPr>
          <a:xfrm>
            <a:off x="1813620" y="1916832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10</a:t>
            </a:r>
          </a:p>
        </p:txBody>
      </p:sp>
      <p:sp>
        <p:nvSpPr>
          <p:cNvPr id="14" name="Ellipse 13"/>
          <p:cNvSpPr/>
          <p:nvPr/>
        </p:nvSpPr>
        <p:spPr>
          <a:xfrm>
            <a:off x="1813620" y="2564904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11</a:t>
            </a:r>
          </a:p>
        </p:txBody>
      </p:sp>
      <p:sp>
        <p:nvSpPr>
          <p:cNvPr id="15" name="Ellipse 14"/>
          <p:cNvSpPr/>
          <p:nvPr/>
        </p:nvSpPr>
        <p:spPr>
          <a:xfrm>
            <a:off x="1813620" y="321297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12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101621" y="291144"/>
            <a:ext cx="7255211" cy="930400"/>
          </a:xfrm>
        </p:spPr>
        <p:txBody>
          <a:bodyPr/>
          <a:lstStyle/>
          <a:p>
            <a:r>
              <a:rPr lang="de-CH" sz="1600" dirty="0"/>
              <a:t>Leitfaden Anwendung  Projektänderungsantrag (3/3)</a:t>
            </a:r>
            <a:r>
              <a:rPr lang="de-CH" sz="900" dirty="0"/>
              <a:t/>
            </a:r>
            <a:br>
              <a:rPr lang="de-CH" sz="900" dirty="0"/>
            </a:b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814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gLlqXbEiRdxRZv5wr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QQRDkYfkKIoXxNpfYsf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gLlqXbEiRdxRZv5wr0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gLlqXbEiRdxRZv5wr0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QQRDkYfkKIoXxNpfYs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heme/theme1.xml><?xml version="1.0" encoding="utf-8"?>
<a:theme xmlns:a="http://schemas.openxmlformats.org/drawingml/2006/main" name="2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2010_EF_d_Vorlage_SSC_Basismodule">
  <a:themeElements>
    <a:clrScheme name="4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KW Designvorlage">
  <a:themeElements>
    <a:clrScheme name="BKW Gelb">
      <a:dk1>
        <a:sysClr val="windowText" lastClr="000000"/>
      </a:dk1>
      <a:lt1>
        <a:sysClr val="window" lastClr="FFFFFF"/>
      </a:lt1>
      <a:dk2>
        <a:srgbClr val="FF6418"/>
      </a:dk2>
      <a:lt2>
        <a:srgbClr val="EDEDED"/>
      </a:lt2>
      <a:accent1>
        <a:srgbClr val="6A0038"/>
      </a:accent1>
      <a:accent2>
        <a:srgbClr val="FFCC00"/>
      </a:accent2>
      <a:accent3>
        <a:srgbClr val="E30045"/>
      </a:accent3>
      <a:accent4>
        <a:srgbClr val="004840"/>
      </a:accent4>
      <a:accent5>
        <a:srgbClr val="00925B"/>
      </a:accent5>
      <a:accent6>
        <a:srgbClr val="D6D700"/>
      </a:accent6>
      <a:hlink>
        <a:srgbClr val="000000"/>
      </a:hlink>
      <a:folHlink>
        <a:srgbClr val="6A0038"/>
      </a:folHlink>
    </a:clrScheme>
    <a:fontScheme name="BKW">
      <a:majorFont>
        <a:latin typeface="Klint Pro"/>
        <a:ea typeface=""/>
        <a:cs typeface=""/>
      </a:majorFont>
      <a:minorFont>
        <a:latin typeface="Kli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KW Präsentationsvorlage mit Beispielfolien.potx" id="{501C00FA-79F6-44D7-A494-C52866078E1C}" vid="{D4548B30-117F-44FD-A595-8BC5BD8F3591}"/>
    </a:ext>
  </a:extLst>
</a:theme>
</file>

<file path=ppt/theme/theme5.xml><?xml version="1.0" encoding="utf-8"?>
<a:theme xmlns:a="http://schemas.openxmlformats.org/drawingml/2006/main" name="1_BKW Designvorlage">
  <a:themeElements>
    <a:clrScheme name="BKW Gelb">
      <a:dk1>
        <a:sysClr val="windowText" lastClr="000000"/>
      </a:dk1>
      <a:lt1>
        <a:sysClr val="window" lastClr="FFFFFF"/>
      </a:lt1>
      <a:dk2>
        <a:srgbClr val="FF6418"/>
      </a:dk2>
      <a:lt2>
        <a:srgbClr val="EDEDED"/>
      </a:lt2>
      <a:accent1>
        <a:srgbClr val="6A0038"/>
      </a:accent1>
      <a:accent2>
        <a:srgbClr val="FFCC00"/>
      </a:accent2>
      <a:accent3>
        <a:srgbClr val="E30045"/>
      </a:accent3>
      <a:accent4>
        <a:srgbClr val="004840"/>
      </a:accent4>
      <a:accent5>
        <a:srgbClr val="00925B"/>
      </a:accent5>
      <a:accent6>
        <a:srgbClr val="D6D700"/>
      </a:accent6>
      <a:hlink>
        <a:srgbClr val="000000"/>
      </a:hlink>
      <a:folHlink>
        <a:srgbClr val="6A0038"/>
      </a:folHlink>
    </a:clrScheme>
    <a:fontScheme name="BKW">
      <a:majorFont>
        <a:latin typeface="Klint Pro"/>
        <a:ea typeface=""/>
        <a:cs typeface=""/>
      </a:majorFont>
      <a:minorFont>
        <a:latin typeface="Kli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KW Präsentationsvorlage mit Beispielfolien.potx" id="{501C00FA-79F6-44D7-A494-C52866078E1C}" vid="{D4548B30-117F-44FD-A595-8BC5BD8F3591}"/>
    </a:ext>
  </a:extLst>
</a:theme>
</file>

<file path=ppt/theme/theme6.xml><?xml version="1.0" encoding="utf-8"?>
<a:theme xmlns:a="http://schemas.openxmlformats.org/drawingml/2006/main" name="2_BKW Designvorlage">
  <a:themeElements>
    <a:clrScheme name="BKW Gelb">
      <a:dk1>
        <a:sysClr val="windowText" lastClr="000000"/>
      </a:dk1>
      <a:lt1>
        <a:sysClr val="window" lastClr="FFFFFF"/>
      </a:lt1>
      <a:dk2>
        <a:srgbClr val="FF6418"/>
      </a:dk2>
      <a:lt2>
        <a:srgbClr val="EDEDED"/>
      </a:lt2>
      <a:accent1>
        <a:srgbClr val="6A0038"/>
      </a:accent1>
      <a:accent2>
        <a:srgbClr val="FFCC00"/>
      </a:accent2>
      <a:accent3>
        <a:srgbClr val="E30045"/>
      </a:accent3>
      <a:accent4>
        <a:srgbClr val="004840"/>
      </a:accent4>
      <a:accent5>
        <a:srgbClr val="00925B"/>
      </a:accent5>
      <a:accent6>
        <a:srgbClr val="D6D700"/>
      </a:accent6>
      <a:hlink>
        <a:srgbClr val="000000"/>
      </a:hlink>
      <a:folHlink>
        <a:srgbClr val="6A0038"/>
      </a:folHlink>
    </a:clrScheme>
    <a:fontScheme name="BKW">
      <a:majorFont>
        <a:latin typeface="Klint Pro"/>
        <a:ea typeface=""/>
        <a:cs typeface=""/>
      </a:majorFont>
      <a:minorFont>
        <a:latin typeface="Kli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KW Designvorlage" id="{36E3848A-29E3-4C49-9040-B4665134E642}" vid="{13286B7C-9E13-43DA-86C9-CC701D8C97FE}"/>
    </a:ext>
  </a:extLst>
</a:theme>
</file>

<file path=ppt/theme/theme7.xml><?xml version="1.0" encoding="utf-8"?>
<a:theme xmlns:a="http://schemas.openxmlformats.org/drawingml/2006/main" name="2_Inhalt">
  <a:themeElements>
    <a:clrScheme name="BKW Blau">
      <a:dk1>
        <a:sysClr val="windowText" lastClr="000000"/>
      </a:dk1>
      <a:lt1>
        <a:sysClr val="window" lastClr="FFFFFF"/>
      </a:lt1>
      <a:dk2>
        <a:srgbClr val="404040"/>
      </a:dk2>
      <a:lt2>
        <a:srgbClr val="E6E6E6"/>
      </a:lt2>
      <a:accent1>
        <a:srgbClr val="FF6418"/>
      </a:accent1>
      <a:accent2>
        <a:srgbClr val="85CFE8"/>
      </a:accent2>
      <a:accent3>
        <a:srgbClr val="0080C6"/>
      </a:accent3>
      <a:accent4>
        <a:srgbClr val="002D69"/>
      </a:accent4>
      <a:accent5>
        <a:srgbClr val="BFBFBF"/>
      </a:accent5>
      <a:accent6>
        <a:srgbClr val="808080"/>
      </a:accent6>
      <a:hlink>
        <a:srgbClr val="FF6418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2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2010_EF_d_Vorlage_SSC_Basismodule">
  <a:themeElements>
    <a:clrScheme name="4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Breitbild</PresentationFormat>
  <Paragraphs>158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Klint Pro</vt:lpstr>
      <vt:lpstr>Klint Std</vt:lpstr>
      <vt:lpstr>Lucida Grande</vt:lpstr>
      <vt:lpstr>Symbol</vt:lpstr>
      <vt:lpstr>Times New Roman</vt:lpstr>
      <vt:lpstr>Wingdings</vt:lpstr>
      <vt:lpstr>2_procure.ch</vt:lpstr>
      <vt:lpstr>10_2010_EF_d_Vorlage_SSC_Basismodule</vt:lpstr>
      <vt:lpstr>11_2010_EF_d_Vorlage_SSC_Basismodule</vt:lpstr>
      <vt:lpstr>BKW Designvorlage</vt:lpstr>
      <vt:lpstr>1_BKW Designvorlage</vt:lpstr>
      <vt:lpstr>2_BKW Designvorlage</vt:lpstr>
      <vt:lpstr>2_Inhalt</vt:lpstr>
      <vt:lpstr>12_2010_EF_d_Vorlage_SSC_Basismodule</vt:lpstr>
      <vt:lpstr>4_2010_EF_d_Vorlage_SSC_Basismodule</vt:lpstr>
      <vt:lpstr>13_2010_EF_d_Vorlage_SSC_Basismodule</vt:lpstr>
      <vt:lpstr>5_2010_EF_d_Vorlage_SSC_Basismodule</vt:lpstr>
      <vt:lpstr>14_2010_EF_d_Vorlage_SSC_Basismodule</vt:lpstr>
      <vt:lpstr>15_2010_EF_d_Vorlage_SSC_Basismodule</vt:lpstr>
      <vt:lpstr>16_2010_EF_d_Vorlage_SSC_Basismodule</vt:lpstr>
      <vt:lpstr>17_2010_EF_d_Vorlage_SSC_Basismodule</vt:lpstr>
      <vt:lpstr>3_procure.ch</vt:lpstr>
      <vt:lpstr>4_procure.ch</vt:lpstr>
      <vt:lpstr>5_procure.ch</vt:lpstr>
      <vt:lpstr>6_procure.ch</vt:lpstr>
      <vt:lpstr>7_procure.ch</vt:lpstr>
      <vt:lpstr>18_2010_EF_d_Vorlage_SSC_Basismodule</vt:lpstr>
      <vt:lpstr>19_2010_EF_d_Vorlage_SSC_Basismodule</vt:lpstr>
      <vt:lpstr>think-cell Slide</vt:lpstr>
      <vt:lpstr>think-cell Folie</vt:lpstr>
      <vt:lpstr>PowerPoint-Präsentation</vt:lpstr>
      <vt:lpstr>Projektänderungsantrag Projektname (1/2)  Projektleiter:  …… Projektnummer:  ……  Projektauftraggeber: ……  </vt:lpstr>
      <vt:lpstr>Projektänderungsantrag Projektname (2/2)  Projektleiter:  …… Projektnummer:  ……  Projektauftraggeber: ……  </vt:lpstr>
      <vt:lpstr>Leitfaden Anwendung  Projektänderungsantrag(1/3) </vt:lpstr>
      <vt:lpstr>Leitfaden Anwendung Projektänderungsantrag (2/3) </vt:lpstr>
      <vt:lpstr>Leitfaden Anwendung  Projektänderungsantrag (3/3)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</dc:creator>
  <cp:lastModifiedBy>Désirée Truffer - procure.ch</cp:lastModifiedBy>
  <cp:revision>296</cp:revision>
  <dcterms:created xsi:type="dcterms:W3CDTF">2012-06-22T07:56:15Z</dcterms:created>
  <dcterms:modified xsi:type="dcterms:W3CDTF">2018-10-19T12:49:21Z</dcterms:modified>
</cp:coreProperties>
</file>